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9" r:id="rId1"/>
  </p:sldMasterIdLst>
  <p:notesMasterIdLst>
    <p:notesMasterId r:id="rId87"/>
  </p:notesMasterIdLst>
  <p:sldIdLst>
    <p:sldId id="334" r:id="rId2"/>
    <p:sldId id="256" r:id="rId3"/>
    <p:sldId id="257" r:id="rId4"/>
    <p:sldId id="271" r:id="rId5"/>
    <p:sldId id="336" r:id="rId6"/>
    <p:sldId id="266" r:id="rId7"/>
    <p:sldId id="335" r:id="rId8"/>
    <p:sldId id="268" r:id="rId9"/>
    <p:sldId id="339" r:id="rId10"/>
    <p:sldId id="340" r:id="rId11"/>
    <p:sldId id="269" r:id="rId12"/>
    <p:sldId id="341" r:id="rId13"/>
    <p:sldId id="344" r:id="rId14"/>
    <p:sldId id="369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42" r:id="rId31"/>
    <p:sldId id="343" r:id="rId32"/>
    <p:sldId id="270" r:id="rId33"/>
    <p:sldId id="360" r:id="rId34"/>
    <p:sldId id="272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8" r:id="rId51"/>
    <p:sldId id="377" r:id="rId52"/>
    <p:sldId id="379" r:id="rId53"/>
    <p:sldId id="380" r:id="rId54"/>
    <p:sldId id="381" r:id="rId55"/>
    <p:sldId id="382" r:id="rId56"/>
    <p:sldId id="383" r:id="rId57"/>
    <p:sldId id="385" r:id="rId58"/>
    <p:sldId id="384" r:id="rId59"/>
    <p:sldId id="386" r:id="rId60"/>
    <p:sldId id="387" r:id="rId61"/>
    <p:sldId id="388" r:id="rId62"/>
    <p:sldId id="389" r:id="rId63"/>
    <p:sldId id="390" r:id="rId64"/>
    <p:sldId id="391" r:id="rId65"/>
    <p:sldId id="399" r:id="rId66"/>
    <p:sldId id="393" r:id="rId67"/>
    <p:sldId id="394" r:id="rId68"/>
    <p:sldId id="395" r:id="rId69"/>
    <p:sldId id="396" r:id="rId70"/>
    <p:sldId id="397" r:id="rId71"/>
    <p:sldId id="398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8D34D0-8DC8-FDC2-B88D-757A345346D2}" name="Mehmet Sungur" initials="MS" userId="S::mehmet.sungur@viennalife.com.tr::64104e0c-411b-4b1e-ac9f-8c976c5d7a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3"/>
    <p:restoredTop sz="94603"/>
  </p:normalViewPr>
  <p:slideViewPr>
    <p:cSldViewPr snapToGrid="0">
      <p:cViewPr varScale="1">
        <p:scale>
          <a:sx n="102" d="100"/>
          <a:sy n="102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6A955-1F53-C242-810C-E2D982803750}" type="datetimeFigureOut">
              <a:rPr lang="en-TR" smtClean="0"/>
              <a:t>28.07.2023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76A65-8439-B544-9D9A-BA1E71117E1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0360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71b6de4b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2" name="Google Shape;452;g1971b6de4b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1871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3498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97563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63534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969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8027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4987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9214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17841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34976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71b6de4b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2" name="Google Shape;452;g1971b6de4b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37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90682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50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5976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71b6de4b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2" name="Google Shape;452;g1971b6de4b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029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71b6de4b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2" name="Google Shape;452;g1971b6de4b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9424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71b6de4b7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2" name="Google Shape;452;g1971b6de4b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023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743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38208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94623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4270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4454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19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5741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276A65-8439-B544-9D9A-BA1E71117E1D}" type="slidenum">
              <a:rPr lang="en-TR" smtClean="0"/>
              <a:t>20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9374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3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48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971b6de4b7_0_204"/>
          <p:cNvSpPr txBox="1">
            <a:spLocks noGrp="1"/>
          </p:cNvSpPr>
          <p:nvPr>
            <p:ph type="body" idx="1"/>
          </p:nvPr>
        </p:nvSpPr>
        <p:spPr>
          <a:xfrm>
            <a:off x="600670" y="5929931"/>
            <a:ext cx="10985400" cy="318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4" name="Google Shape;14;g1971b6de4b7_0_204"/>
          <p:cNvSpPr txBox="1">
            <a:spLocks noGrp="1"/>
          </p:cNvSpPr>
          <p:nvPr>
            <p:ph type="title"/>
          </p:nvPr>
        </p:nvSpPr>
        <p:spPr>
          <a:xfrm>
            <a:off x="603248" y="1287496"/>
            <a:ext cx="10985400" cy="2324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800"/>
              <a:buFont typeface="Montserrat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971b6de4b7_0_204"/>
          <p:cNvSpPr txBox="1">
            <a:spLocks noGrp="1"/>
          </p:cNvSpPr>
          <p:nvPr>
            <p:ph type="body" idx="2"/>
          </p:nvPr>
        </p:nvSpPr>
        <p:spPr>
          <a:xfrm>
            <a:off x="600671" y="3611595"/>
            <a:ext cx="10985400" cy="952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0"/>
              <a:buNone/>
              <a:defRPr sz="275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50"/>
              <a:buNone/>
              <a:defRPr sz="275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50"/>
              <a:buNone/>
              <a:defRPr sz="275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50"/>
              <a:buNone/>
              <a:defRPr sz="275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50"/>
              <a:buNone/>
              <a:defRPr sz="2750" b="1"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16" name="Google Shape;16;g1971b6de4b7_0_20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98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7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1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6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4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4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1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6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Friday, July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2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Friday, July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1" r:id="rId2"/>
    <p:sldLayoutId id="214748397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1971b6de4b7_0_186"/>
          <p:cNvGrpSpPr/>
          <p:nvPr/>
        </p:nvGrpSpPr>
        <p:grpSpPr>
          <a:xfrm>
            <a:off x="-38739" y="-6111"/>
            <a:ext cx="12269550" cy="7198550"/>
            <a:chOff x="0" y="0"/>
            <a:chExt cx="24539100" cy="14397100"/>
          </a:xfrm>
        </p:grpSpPr>
        <p:pic>
          <p:nvPicPr>
            <p:cNvPr id="455" name="Google Shape;455;g1971b6de4b7_0_186" descr="BATCH (5).png"/>
            <p:cNvPicPr preferRelativeResize="0"/>
            <p:nvPr/>
          </p:nvPicPr>
          <p:blipFill rotWithShape="1">
            <a:blip r:embed="rId3">
              <a:alphaModFix/>
            </a:blip>
            <a:srcRect l="19" r="19"/>
            <a:stretch/>
          </p:blipFill>
          <p:spPr>
            <a:xfrm>
              <a:off x="0" y="0"/>
              <a:ext cx="24538954" cy="13808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1971b6de4b7_0_186"/>
            <p:cNvSpPr/>
            <p:nvPr/>
          </p:nvSpPr>
          <p:spPr>
            <a:xfrm>
              <a:off x="0" y="13885000"/>
              <a:ext cx="245391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tr-TR" sz="9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Caption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1971b6de4b7_0_186"/>
          <p:cNvSpPr txBox="1"/>
          <p:nvPr/>
        </p:nvSpPr>
        <p:spPr>
          <a:xfrm>
            <a:off x="4969961" y="2046899"/>
            <a:ext cx="6670500" cy="66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Noto Sans"/>
              <a:buNone/>
            </a:pPr>
            <a:r>
              <a:rPr lang="tr-TR" sz="370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146 - 149</a:t>
            </a:r>
            <a:endParaRPr sz="3700" b="0" i="0" u="none" strike="noStrike" cap="none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971b6de4b7_0_186"/>
          <p:cNvSpPr txBox="1"/>
          <p:nvPr/>
        </p:nvSpPr>
        <p:spPr>
          <a:xfrm>
            <a:off x="5042805" y="2698772"/>
            <a:ext cx="6597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Noto Sans"/>
              <a:buNone/>
            </a:pPr>
            <a:r>
              <a:rPr lang="tr-TR" sz="38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971b6de4b7_0_186"/>
          <p:cNvSpPr/>
          <p:nvPr/>
        </p:nvSpPr>
        <p:spPr>
          <a:xfrm>
            <a:off x="2547501" y="5303734"/>
            <a:ext cx="7851600" cy="5193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ZOOM GİRİŞLERİNİZİ LÜTFEN </a:t>
            </a: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SİSTEMİ ÜZERİNDEN YAPINIZ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71b6de4b7_0_186"/>
          <p:cNvSpPr txBox="1"/>
          <p:nvPr/>
        </p:nvSpPr>
        <p:spPr>
          <a:xfrm>
            <a:off x="5042806" y="3341916"/>
            <a:ext cx="5001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24</a:t>
            </a:r>
            <a:r>
              <a:rPr lang="tr-TR" sz="4000" b="0" i="0" u="none" strike="noStrike" cap="none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.07.2023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971b6de4b7_0_186"/>
          <p:cNvSpPr txBox="1"/>
          <p:nvPr/>
        </p:nvSpPr>
        <p:spPr>
          <a:xfrm>
            <a:off x="4969950" y="3910000"/>
            <a:ext cx="6670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 - 1</a:t>
            </a:r>
            <a:endParaRPr sz="4000" b="1" i="0" u="none" strike="noStrike" cap="none" dirty="0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53034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Tablo (Table)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C590A92A-4398-75B1-10D5-5290FA1DAA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0048" y="2151430"/>
            <a:ext cx="8655498" cy="2137202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9DCA9604-270C-53E0-14C3-02756FBC82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0733" y="4288633"/>
            <a:ext cx="196564" cy="2017426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CC36EA12-C80D-47EE-05F5-46CF6A292CBB}"/>
              </a:ext>
            </a:extLst>
          </p:cNvPr>
          <p:cNvSpPr txBox="1"/>
          <p:nvPr/>
        </p:nvSpPr>
        <p:spPr>
          <a:xfrm>
            <a:off x="-369188" y="2279446"/>
            <a:ext cx="2966720" cy="7495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1380" algn="r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ED210C"/>
                </a:solidFill>
                <a:latin typeface="Arial"/>
                <a:cs typeface="Arial"/>
              </a:rPr>
              <a:t>Headers</a:t>
            </a:r>
            <a:r>
              <a:rPr sz="1600" b="1" spc="-10" dirty="0">
                <a:solidFill>
                  <a:srgbClr val="0076B9"/>
                </a:solidFill>
                <a:latin typeface="Arial"/>
                <a:cs typeface="Arial"/>
              </a:rPr>
              <a:t>====&gt;</a:t>
            </a:r>
            <a:endParaRPr sz="1600" dirty="0">
              <a:latin typeface="Arial"/>
              <a:cs typeface="Arial"/>
            </a:endParaRPr>
          </a:p>
          <a:p>
            <a:pPr marL="12700" algn="r">
              <a:lnSpc>
                <a:spcPct val="100000"/>
              </a:lnSpc>
              <a:spcBef>
                <a:spcPts val="1914"/>
              </a:spcBef>
            </a:pPr>
            <a:r>
              <a:rPr sz="1600" b="1" dirty="0">
                <a:solidFill>
                  <a:srgbClr val="ED210C"/>
                </a:solidFill>
                <a:latin typeface="Arial"/>
                <a:cs typeface="Arial"/>
              </a:rPr>
              <a:t>Row</a:t>
            </a:r>
            <a:r>
              <a:rPr sz="1600" b="1" spc="235" dirty="0">
                <a:solidFill>
                  <a:srgbClr val="ED210C"/>
                </a:solidFill>
                <a:latin typeface="Arial"/>
                <a:cs typeface="Arial"/>
              </a:rPr>
              <a:t> </a:t>
            </a:r>
            <a:r>
              <a:rPr sz="1600" b="1" i="1" dirty="0">
                <a:solidFill>
                  <a:srgbClr val="FF9200"/>
                </a:solidFill>
                <a:latin typeface="Arial"/>
                <a:cs typeface="Arial"/>
              </a:rPr>
              <a:t>(Record)</a:t>
            </a:r>
            <a:r>
              <a:rPr sz="1600" b="1" i="1" spc="250" dirty="0">
                <a:solidFill>
                  <a:srgbClr val="FF920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76B9"/>
                </a:solidFill>
                <a:latin typeface="Arial"/>
                <a:cs typeface="Arial"/>
              </a:rPr>
              <a:t>====&gt;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40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İlişkisel DB Yönetim Sistemi (RDBMS)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EFA3-B16D-1EF4-ADF9-E9844696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4715032" cy="4206383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tr-TR" sz="3700" dirty="0"/>
              <a:t>Tekrar eden verileri tekilleştirmek amacıyla yapılandırılan veritabanı sistemleridir.</a:t>
            </a:r>
          </a:p>
          <a:p>
            <a:pPr algn="just"/>
            <a:r>
              <a:rPr lang="tr-TR" sz="3700" b="1" dirty="0">
                <a:solidFill>
                  <a:srgbClr val="FF0000"/>
                </a:solidFill>
              </a:rPr>
              <a:t>Örneğin; </a:t>
            </a:r>
            <a:r>
              <a:rPr lang="tr-TR" sz="3700" dirty="0"/>
              <a:t>sürekli gelen müşterilerin bilgilerinin kayıt altına alınması</a:t>
            </a:r>
          </a:p>
          <a:p>
            <a:pPr lvl="1" algn="just"/>
            <a:r>
              <a:rPr lang="tr-TR" sz="3500" dirty="0"/>
              <a:t>İş gücü kaybı</a:t>
            </a:r>
          </a:p>
          <a:p>
            <a:pPr lvl="1" algn="just"/>
            <a:r>
              <a:rPr lang="tr-TR" sz="3500" dirty="0"/>
              <a:t>Kullanıcı hataları sorunu</a:t>
            </a:r>
            <a:endParaRPr lang="en-TR" sz="3500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684EE116-FD22-5D61-EA91-96CEA683941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3585" y="2171580"/>
            <a:ext cx="6611225" cy="351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6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İlişkisel DB Yönetim Sistemi (RDBMS)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EFA3-B16D-1EF4-ADF9-E9844696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5131487" cy="4206383"/>
          </a:xfrm>
        </p:spPr>
        <p:txBody>
          <a:bodyPr>
            <a:normAutofit fontScale="92500" lnSpcReduction="20000"/>
          </a:bodyPr>
          <a:lstStyle/>
          <a:p>
            <a:r>
              <a:rPr lang="tr-TR" sz="3700" dirty="0"/>
              <a:t>SQL tablolar dataları ilişkili tablolarda depolar.</a:t>
            </a:r>
          </a:p>
          <a:p>
            <a:r>
              <a:rPr lang="tr-TR" sz="3700" dirty="0"/>
              <a:t>Tablolar arası ilişkiler net olmalıdır.</a:t>
            </a:r>
          </a:p>
          <a:p>
            <a:r>
              <a:rPr lang="tr-TR" sz="3700" dirty="0"/>
              <a:t>Tablolar arası geçiş kolay olmalıdır.</a:t>
            </a:r>
          </a:p>
          <a:p>
            <a:r>
              <a:rPr lang="tr-TR" sz="3700" dirty="0"/>
              <a:t>Tabloların ve ilişkilerin bütününe </a:t>
            </a:r>
            <a:r>
              <a:rPr lang="tr-TR" sz="3700" b="1" dirty="0"/>
              <a:t>SCHEMA</a:t>
            </a:r>
            <a:r>
              <a:rPr lang="tr-TR" sz="3700" dirty="0"/>
              <a:t> denir.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EF323FDC-D3E4-D8E3-9CA7-E286DA188A4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9567" y="1724999"/>
            <a:ext cx="6219261" cy="243948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242C5E-49F7-AA42-59EF-EA0B09E2865B}"/>
              </a:ext>
            </a:extLst>
          </p:cNvPr>
          <p:cNvSpPr txBox="1">
            <a:spLocks/>
          </p:cNvSpPr>
          <p:nvPr/>
        </p:nvSpPr>
        <p:spPr>
          <a:xfrm>
            <a:off x="5630854" y="4152352"/>
            <a:ext cx="6219261" cy="16083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3700" dirty="0"/>
              <a:t>Relational Databases, SQL Databases </a:t>
            </a:r>
            <a:r>
              <a:rPr lang="tr-TR" sz="3700" b="1" dirty="0">
                <a:highlight>
                  <a:srgbClr val="FFFF00"/>
                </a:highlight>
              </a:rPr>
              <a:t>(</a:t>
            </a:r>
            <a:r>
              <a:rPr lang="tr-TR" sz="3700" b="1" dirty="0" err="1">
                <a:highlight>
                  <a:srgbClr val="FFFF00"/>
                </a:highlight>
              </a:rPr>
              <a:t>Structured</a:t>
            </a:r>
            <a:r>
              <a:rPr lang="tr-TR" sz="3700" b="1" dirty="0">
                <a:highlight>
                  <a:srgbClr val="FFFF00"/>
                </a:highlight>
              </a:rPr>
              <a:t> Query Language)</a:t>
            </a:r>
            <a:r>
              <a:rPr lang="tr-TR" sz="3700" dirty="0"/>
              <a:t> olarak da adlandırılır.</a:t>
            </a:r>
          </a:p>
        </p:txBody>
      </p:sp>
    </p:spTree>
    <p:extLst>
      <p:ext uri="{BB962C8B-B14F-4D97-AF65-F5344CB8AC3E}">
        <p14:creationId xmlns:p14="http://schemas.microsoft.com/office/powerpoint/2010/main" val="64324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SQL vs NoSQL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1D819-3711-837C-9D80-597BDF6A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1690688"/>
            <a:ext cx="5471645" cy="2673033"/>
          </a:xfrm>
          <a:prstGeom prst="rect">
            <a:avLst/>
          </a:prstGeom>
        </p:spPr>
      </p:pic>
      <p:pic>
        <p:nvPicPr>
          <p:cNvPr id="8194" name="Picture 2" descr="ScyllaDB | NoSQL vs SQL">
            <a:extLst>
              <a:ext uri="{FF2B5EF4-FFF2-40B4-BE49-F238E27FC236}">
                <a16:creationId xmlns:a16="http://schemas.microsoft.com/office/drawing/2014/main" id="{5FCAC635-505D-8B2B-667E-245166DC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242" y="1046672"/>
            <a:ext cx="6167246" cy="37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D0C7BD-6100-FA83-308C-8ECB0ECD5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68" y="4650213"/>
            <a:ext cx="11866219" cy="1655845"/>
          </a:xfrm>
        </p:spPr>
        <p:txBody>
          <a:bodyPr>
            <a:normAutofit fontScale="400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SQL </a:t>
            </a:r>
            <a:r>
              <a:rPr lang="tr-TR" sz="4800" dirty="0" err="1"/>
              <a:t>veritabanları</a:t>
            </a:r>
            <a:r>
              <a:rPr lang="tr-TR" sz="4800" dirty="0"/>
              <a:t> yapılandırılmış veri modeli ve şema tabanlı yaklaşım sunarken, </a:t>
            </a:r>
          </a:p>
          <a:p>
            <a:r>
              <a:rPr lang="tr-TR" sz="4800" dirty="0" err="1"/>
              <a:t>NoSQL</a:t>
            </a:r>
            <a:r>
              <a:rPr lang="tr-TR" sz="4800" dirty="0"/>
              <a:t> </a:t>
            </a:r>
            <a:r>
              <a:rPr lang="tr-TR" sz="4800" dirty="0" err="1"/>
              <a:t>veritabanları</a:t>
            </a:r>
            <a:r>
              <a:rPr lang="tr-TR" sz="4800" dirty="0"/>
              <a:t> daha esnek veri modelleri ve şema özgürlüğü sunarak, büyük ölçekli ve dağıtık uygulamalara uygun alternatifler sunar. </a:t>
            </a:r>
          </a:p>
          <a:p>
            <a:r>
              <a:rPr lang="tr-TR" sz="4800" dirty="0"/>
              <a:t>Veritabanı seçimi, uygulamanın gereksinimlerine, veri yapısına ve ölçeklenebilirlik ihtiyacına bağlı olarak belirlenir.</a:t>
            </a:r>
          </a:p>
        </p:txBody>
      </p:sp>
    </p:spTree>
    <p:extLst>
      <p:ext uri="{BB962C8B-B14F-4D97-AF65-F5344CB8AC3E}">
        <p14:creationId xmlns:p14="http://schemas.microsoft.com/office/powerpoint/2010/main" val="94358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TR" b="1" dirty="0"/>
          </a:p>
        </p:txBody>
      </p:sp>
    </p:spTree>
    <p:extLst>
      <p:ext uri="{BB962C8B-B14F-4D97-AF65-F5344CB8AC3E}">
        <p14:creationId xmlns:p14="http://schemas.microsoft.com/office/powerpoint/2010/main" val="331194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Komutları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FF10DC-3F6A-ED02-963B-4BC3CAFE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0" y="1547879"/>
            <a:ext cx="11866219" cy="4944995"/>
          </a:xfrm>
        </p:spPr>
        <p:txBody>
          <a:bodyPr>
            <a:normAutofit fontScale="550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Veri Sorgulama Dili (Data Query Language - </a:t>
            </a:r>
            <a:r>
              <a:rPr lang="tr-TR" sz="4800" b="1" dirty="0">
                <a:highlight>
                  <a:srgbClr val="FFFF00"/>
                </a:highlight>
              </a:rPr>
              <a:t>DQL</a:t>
            </a:r>
            <a:r>
              <a:rPr lang="tr-TR" sz="4800" dirty="0"/>
              <a:t>)</a:t>
            </a:r>
          </a:p>
          <a:p>
            <a:pPr lvl="1"/>
            <a:r>
              <a:rPr lang="tr-TR" sz="4600" dirty="0"/>
              <a:t>DQL içindeki SELECT komutu ile </a:t>
            </a:r>
            <a:r>
              <a:rPr lang="tr-TR" sz="4600" dirty="0" err="1"/>
              <a:t>veritabanında</a:t>
            </a:r>
            <a:r>
              <a:rPr lang="tr-TR" sz="4600" dirty="0"/>
              <a:t> yer alan mevcut kayıtların bir kısmını veya </a:t>
            </a:r>
            <a:r>
              <a:rPr lang="tr-TR" sz="4600" dirty="0" err="1"/>
              <a:t>tamamınını</a:t>
            </a:r>
            <a:r>
              <a:rPr lang="tr-TR" sz="4600" dirty="0"/>
              <a:t> tanımlanan koşullara bağlı olarak alır.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SELECT</a:t>
            </a:r>
            <a:r>
              <a:rPr lang="tr-TR" sz="4600" dirty="0"/>
              <a:t> : </a:t>
            </a:r>
            <a:r>
              <a:rPr lang="tr-TR" sz="4600" dirty="0" err="1"/>
              <a:t>Veritabanındaki</a:t>
            </a:r>
            <a:r>
              <a:rPr lang="tr-TR" sz="4600" dirty="0"/>
              <a:t> verileri alır.</a:t>
            </a:r>
          </a:p>
          <a:p>
            <a:pPr marL="457200" lvl="1" indent="0">
              <a:buNone/>
            </a:pPr>
            <a:endParaRPr lang="tr-TR" sz="4600" dirty="0"/>
          </a:p>
          <a:p>
            <a:r>
              <a:rPr lang="tr-TR" sz="4800" dirty="0"/>
              <a:t>Veri Kullanma Dili (Data </a:t>
            </a:r>
            <a:r>
              <a:rPr lang="tr-TR" sz="4800" dirty="0" err="1"/>
              <a:t>Manipulation</a:t>
            </a:r>
            <a:r>
              <a:rPr lang="tr-TR" sz="4800" dirty="0"/>
              <a:t> Language - </a:t>
            </a:r>
            <a:r>
              <a:rPr lang="tr-TR" sz="4800" b="1" dirty="0">
                <a:highlight>
                  <a:srgbClr val="FFFF00"/>
                </a:highlight>
              </a:rPr>
              <a:t>DML</a:t>
            </a:r>
            <a:r>
              <a:rPr lang="tr-TR" sz="4800" dirty="0"/>
              <a:t>) </a:t>
            </a:r>
          </a:p>
          <a:p>
            <a:pPr lvl="1"/>
            <a:r>
              <a:rPr lang="tr-TR" sz="4600" dirty="0"/>
              <a:t>DML komutları ile </a:t>
            </a:r>
            <a:r>
              <a:rPr lang="tr-TR" sz="4600" dirty="0" err="1"/>
              <a:t>veritabanlarında</a:t>
            </a:r>
            <a:r>
              <a:rPr lang="tr-TR" sz="4600" dirty="0"/>
              <a:t> bulunan verilere işlem yapılır. DML ile </a:t>
            </a:r>
            <a:r>
              <a:rPr lang="tr-TR" sz="4600" dirty="0" err="1"/>
              <a:t>veritabanına</a:t>
            </a:r>
            <a:r>
              <a:rPr lang="tr-TR" sz="4600" dirty="0"/>
              <a:t> yeni kayıt ekleme, mevcut kayıtları güncelleme ve silme işlemleri yapılır.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INSERT : </a:t>
            </a:r>
            <a:r>
              <a:rPr lang="tr-TR" sz="4600" dirty="0" err="1"/>
              <a:t>Veritabanına</a:t>
            </a:r>
            <a:r>
              <a:rPr lang="tr-TR" sz="4600" dirty="0"/>
              <a:t> yeni veri ekler. 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UPDATE : </a:t>
            </a:r>
            <a:r>
              <a:rPr lang="tr-TR" sz="4600" dirty="0" err="1"/>
              <a:t>Veritabanındaki</a:t>
            </a:r>
            <a:r>
              <a:rPr lang="tr-TR" sz="4600" dirty="0"/>
              <a:t> verileri günceller. 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DELETE : </a:t>
            </a:r>
            <a:r>
              <a:rPr lang="tr-TR" sz="4600" dirty="0" err="1"/>
              <a:t>Veritabanındaki</a:t>
            </a:r>
            <a:r>
              <a:rPr lang="tr-TR" sz="4600" dirty="0"/>
              <a:t> verileri siler.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0145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Komutları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FF10DC-3F6A-ED02-963B-4BC3CAFE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0" y="1547879"/>
            <a:ext cx="11866219" cy="4944995"/>
          </a:xfrm>
        </p:spPr>
        <p:txBody>
          <a:bodyPr>
            <a:normAutofit fontScale="550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Veri </a:t>
            </a:r>
            <a:r>
              <a:rPr lang="tr-TR" sz="4800" dirty="0" err="1"/>
              <a:t>Tanimlama</a:t>
            </a:r>
            <a:r>
              <a:rPr lang="tr-TR" sz="4800" dirty="0"/>
              <a:t> Dili (Data Definition Language - </a:t>
            </a:r>
            <a:r>
              <a:rPr lang="tr-TR" sz="4800" b="1" dirty="0">
                <a:highlight>
                  <a:srgbClr val="FFFF00"/>
                </a:highlight>
              </a:rPr>
              <a:t>DDL</a:t>
            </a:r>
            <a:r>
              <a:rPr lang="tr-TR" sz="4800" dirty="0"/>
              <a:t>)</a:t>
            </a:r>
          </a:p>
          <a:p>
            <a:pPr lvl="1"/>
            <a:r>
              <a:rPr lang="tr-TR" sz="4600" dirty="0"/>
              <a:t>DDL komutları ile veritabanı ve tabloları oluşturma, değiştirme ve silme işlemleri yapılır: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CREATE : </a:t>
            </a:r>
            <a:r>
              <a:rPr lang="tr-TR" sz="4600" dirty="0"/>
              <a:t>Bir veritabanı veya veritabanı içinde tablo oluşturur. 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ALTER : </a:t>
            </a:r>
            <a:r>
              <a:rPr lang="tr-TR" sz="4600" dirty="0"/>
              <a:t>Bir veritabanı veya veritabanı içindeki tabloyu günceller. </a:t>
            </a:r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DROP : </a:t>
            </a:r>
            <a:r>
              <a:rPr lang="tr-TR" sz="4600" dirty="0"/>
              <a:t>Bir </a:t>
            </a:r>
            <a:r>
              <a:rPr lang="tr-TR" sz="4600" dirty="0" err="1"/>
              <a:t>veritabanını</a:t>
            </a:r>
            <a:r>
              <a:rPr lang="tr-TR" sz="4600" dirty="0"/>
              <a:t> veya veritabanı içindeki tabloyu siler.</a:t>
            </a:r>
          </a:p>
          <a:p>
            <a:pPr lvl="1"/>
            <a:endParaRPr lang="tr-TR" sz="4600" dirty="0"/>
          </a:p>
          <a:p>
            <a:pPr marL="457200" lvl="1" indent="0">
              <a:buNone/>
            </a:pPr>
            <a:endParaRPr lang="tr-TR" sz="4600" dirty="0"/>
          </a:p>
          <a:p>
            <a:r>
              <a:rPr lang="tr-TR" sz="4800" dirty="0"/>
              <a:t>Veri Kontrol Dili (Data Control Language - </a:t>
            </a:r>
            <a:r>
              <a:rPr lang="tr-TR" sz="4800" b="1" dirty="0">
                <a:highlight>
                  <a:srgbClr val="FFFF00"/>
                </a:highlight>
              </a:rPr>
              <a:t>DCL</a:t>
            </a:r>
            <a:r>
              <a:rPr lang="tr-TR" sz="4800" dirty="0"/>
              <a:t>)</a:t>
            </a:r>
          </a:p>
          <a:p>
            <a:pPr lvl="1"/>
            <a:r>
              <a:rPr lang="tr-TR" sz="4600" dirty="0"/>
              <a:t>DCL komutları ile kullanıcılara veritabanı ve tablolar için yetki verilir veya geri alınır:</a:t>
            </a:r>
            <a:endParaRPr lang="tr-TR" sz="4800" dirty="0"/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GRANT : </a:t>
            </a:r>
            <a:r>
              <a:rPr lang="tr-TR" sz="4600" dirty="0"/>
              <a:t>Bir kullanıcıya yetki vermek için kullanılır.</a:t>
            </a:r>
            <a:endParaRPr lang="tr-TR" sz="4800" dirty="0"/>
          </a:p>
          <a:p>
            <a:pPr lvl="1"/>
            <a:r>
              <a:rPr lang="tr-TR" sz="4600" b="1" dirty="0">
                <a:solidFill>
                  <a:srgbClr val="C00000"/>
                </a:solidFill>
              </a:rPr>
              <a:t>REVOKE : </a:t>
            </a:r>
            <a:r>
              <a:rPr lang="tr-TR" sz="4600" dirty="0"/>
              <a:t>Bir kullanıcıya verilen yetkiyi geri almak için kullanılır.</a:t>
            </a:r>
          </a:p>
          <a:p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31909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Primary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FF10DC-3F6A-ED02-963B-4BC3CAFE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1" y="1547879"/>
            <a:ext cx="6823125" cy="4944995"/>
          </a:xfrm>
        </p:spPr>
        <p:txBody>
          <a:bodyPr>
            <a:normAutofit fontScale="550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Primary Key (birincil anahtar), bir veri tablosunda yer alan her satır için bir vekil / tanımlayıcı (</a:t>
            </a:r>
            <a:r>
              <a:rPr lang="tr-TR" sz="4800" dirty="0" err="1">
                <a:highlight>
                  <a:srgbClr val="FFFF00"/>
                </a:highlight>
              </a:rPr>
              <a:t>identify</a:t>
            </a:r>
            <a:r>
              <a:rPr lang="tr-TR" sz="4800" dirty="0"/>
              <a:t>) görevi görür, kısıtlamadır (</a:t>
            </a:r>
            <a:r>
              <a:rPr lang="tr-TR" sz="4800" b="1" dirty="0">
                <a:highlight>
                  <a:srgbClr val="FFFF00"/>
                </a:highlight>
              </a:rPr>
              <a:t>constraint</a:t>
            </a:r>
            <a:r>
              <a:rPr lang="tr-TR" sz="4800" dirty="0"/>
              <a:t>) ve eşsizdir (</a:t>
            </a:r>
            <a:r>
              <a:rPr lang="tr-TR" sz="4800" b="1" dirty="0" err="1">
                <a:highlight>
                  <a:srgbClr val="FFFF00"/>
                </a:highlight>
              </a:rPr>
              <a:t>Unique</a:t>
            </a:r>
            <a:r>
              <a:rPr lang="tr-TR" sz="4800" dirty="0"/>
              <a:t>).</a:t>
            </a:r>
          </a:p>
          <a:p>
            <a:endParaRPr lang="tr-TR" sz="4800" dirty="0"/>
          </a:p>
          <a:p>
            <a:r>
              <a:rPr lang="tr-TR" sz="4800" dirty="0"/>
              <a:t>Satırlara ait değerlerin karışmaması adına bu alana ait bilginin tekrarlanmaması gerekir.</a:t>
            </a:r>
          </a:p>
          <a:p>
            <a:endParaRPr lang="tr-TR" sz="4800" dirty="0"/>
          </a:p>
          <a:p>
            <a:r>
              <a:rPr lang="tr-TR" sz="4800" dirty="0"/>
              <a:t>Çoğunlukla tek bir alan (id, </a:t>
            </a:r>
            <a:r>
              <a:rPr lang="tr-TR" sz="4800" dirty="0" err="1"/>
              <a:t>user_id</a:t>
            </a:r>
            <a:r>
              <a:rPr lang="tr-TR" sz="4800" dirty="0"/>
              <a:t>, </a:t>
            </a:r>
            <a:r>
              <a:rPr lang="tr-TR" sz="4800" dirty="0" err="1"/>
              <a:t>e_mail</a:t>
            </a:r>
            <a:r>
              <a:rPr lang="tr-TR" sz="4800" dirty="0"/>
              <a:t>, </a:t>
            </a:r>
            <a:r>
              <a:rPr lang="tr-TR" sz="4800" dirty="0" err="1"/>
              <a:t>username</a:t>
            </a:r>
            <a:r>
              <a:rPr lang="tr-TR" sz="4800" dirty="0"/>
              <a:t>, </a:t>
            </a:r>
            <a:r>
              <a:rPr lang="tr-TR" sz="4800" dirty="0" err="1"/>
              <a:t>national_identification_number</a:t>
            </a:r>
            <a:r>
              <a:rPr lang="tr-TR" sz="4800" dirty="0"/>
              <a:t> vb.) olarak kullanılsa da birden fazla alanın birleşimiyle de oluşturulabilir.</a:t>
            </a:r>
          </a:p>
          <a:p>
            <a:endParaRPr lang="tr-TR" sz="4800" dirty="0"/>
          </a:p>
          <a:p>
            <a:endParaRPr lang="tr-TR" sz="48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C0D7C17D-EC90-D526-8C90-71C86C8822A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6665" y="2114807"/>
            <a:ext cx="4852444" cy="30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8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Primary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FF10DC-3F6A-ED02-963B-4BC3CAFE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1" y="1547879"/>
            <a:ext cx="6823125" cy="4944995"/>
          </a:xfrm>
        </p:spPr>
        <p:txBody>
          <a:bodyPr>
            <a:normAutofit fontScale="475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Primary Key değeri boş geçilemez ve </a:t>
            </a:r>
            <a:r>
              <a:rPr lang="tr-TR" sz="4800" b="1" dirty="0">
                <a:highlight>
                  <a:srgbClr val="FFFF00"/>
                </a:highlight>
              </a:rPr>
              <a:t>NULL</a:t>
            </a:r>
            <a:r>
              <a:rPr lang="tr-TR" sz="4800" dirty="0"/>
              <a:t> değer alamaz.</a:t>
            </a:r>
          </a:p>
          <a:p>
            <a:endParaRPr lang="tr-TR" sz="4800" dirty="0"/>
          </a:p>
          <a:p>
            <a:r>
              <a:rPr lang="tr-TR" sz="4800" dirty="0"/>
              <a:t>Relational veri tabanlarında (</a:t>
            </a:r>
            <a:r>
              <a:rPr lang="tr-TR" sz="4800" dirty="0" err="1"/>
              <a:t>relational</a:t>
            </a:r>
            <a:r>
              <a:rPr lang="tr-TR" sz="4800" dirty="0"/>
              <a:t> </a:t>
            </a:r>
            <a:r>
              <a:rPr lang="tr-TR" sz="4800" dirty="0" err="1"/>
              <a:t>database</a:t>
            </a:r>
            <a:r>
              <a:rPr lang="tr-TR" sz="4800" dirty="0"/>
              <a:t> </a:t>
            </a:r>
            <a:r>
              <a:rPr lang="tr-TR" sz="4800" dirty="0" err="1"/>
              <a:t>management</a:t>
            </a:r>
            <a:r>
              <a:rPr lang="tr-TR" sz="4800" dirty="0"/>
              <a:t> </a:t>
            </a:r>
            <a:r>
              <a:rPr lang="tr-TR" sz="4800" dirty="0" err="1"/>
              <a:t>system</a:t>
            </a:r>
            <a:r>
              <a:rPr lang="tr-TR" sz="4800" dirty="0"/>
              <a:t>) mutlaka </a:t>
            </a:r>
            <a:r>
              <a:rPr lang="tr-TR" sz="4800" dirty="0">
                <a:highlight>
                  <a:srgbClr val="FFFF00"/>
                </a:highlight>
              </a:rPr>
              <a:t>birincil anahtar</a:t>
            </a:r>
            <a:r>
              <a:rPr lang="tr-TR" sz="4800" dirty="0"/>
              <a:t> olmalıdır.</a:t>
            </a:r>
          </a:p>
          <a:p>
            <a:endParaRPr lang="tr-TR" sz="4800" dirty="0"/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Bir </a:t>
            </a:r>
            <a:r>
              <a:rPr lang="en-US" sz="4800" dirty="0" err="1"/>
              <a:t>Tabloda</a:t>
            </a:r>
            <a:r>
              <a:rPr lang="en-US" sz="4800" dirty="0"/>
              <a:t> </a:t>
            </a:r>
            <a:r>
              <a:rPr lang="en-US" sz="4800" b="1" dirty="0"/>
              <a:t>en fazla 1 </a:t>
            </a:r>
            <a:r>
              <a:rPr lang="en-US" sz="4800" b="1" dirty="0" err="1"/>
              <a:t>tane</a:t>
            </a:r>
            <a:r>
              <a:rPr lang="en-US" sz="4800" b="1" dirty="0"/>
              <a:t> </a:t>
            </a:r>
            <a:r>
              <a:rPr lang="en-US" sz="4800" dirty="0"/>
              <a:t>primary Key olabilir.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Primary Key benzersiz (</a:t>
            </a:r>
            <a:r>
              <a:rPr lang="en-US" sz="4800" b="1" dirty="0">
                <a:highlight>
                  <a:srgbClr val="FFFF00"/>
                </a:highlight>
              </a:rPr>
              <a:t>Unique</a:t>
            </a:r>
            <a:r>
              <a:rPr lang="en-US" sz="4800" dirty="0"/>
              <a:t>) </a:t>
            </a:r>
            <a:r>
              <a:rPr lang="en-US" sz="4800" dirty="0" err="1"/>
              <a:t>olmalidir</a:t>
            </a:r>
            <a:r>
              <a:rPr lang="en-US" sz="4800" dirty="0"/>
              <a:t> ama her unique data Primary Key değildir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Primary key her </a:t>
            </a:r>
            <a:r>
              <a:rPr lang="en-US" sz="4800" dirty="0" err="1"/>
              <a:t>turlu</a:t>
            </a:r>
            <a:r>
              <a:rPr lang="en-US" sz="4800" dirty="0"/>
              <a:t> </a:t>
            </a:r>
            <a:r>
              <a:rPr lang="en-US" sz="4800" dirty="0" err="1"/>
              <a:t>datayi</a:t>
            </a:r>
            <a:r>
              <a:rPr lang="en-US" sz="4800" dirty="0"/>
              <a:t> </a:t>
            </a:r>
            <a:r>
              <a:rPr lang="en-US" sz="4800" dirty="0" err="1"/>
              <a:t>icerebilir</a:t>
            </a:r>
            <a:r>
              <a:rPr lang="en-US" sz="4800" dirty="0"/>
              <a:t>. </a:t>
            </a:r>
            <a:r>
              <a:rPr lang="en-US" sz="4800" dirty="0" err="1"/>
              <a:t>Sayi</a:t>
            </a:r>
            <a:r>
              <a:rPr lang="en-US" sz="4800" dirty="0"/>
              <a:t>, String. 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Her </a:t>
            </a:r>
            <a:r>
              <a:rPr lang="en-US" sz="4800" dirty="0" err="1"/>
              <a:t>tabloda</a:t>
            </a:r>
            <a:r>
              <a:rPr lang="en-US" sz="4800" dirty="0"/>
              <a:t> Primary Key </a:t>
            </a:r>
            <a:r>
              <a:rPr lang="en-US" sz="4800" dirty="0" err="1"/>
              <a:t>olmasi</a:t>
            </a:r>
            <a:r>
              <a:rPr lang="en-US" sz="4800" dirty="0"/>
              <a:t> </a:t>
            </a:r>
            <a:r>
              <a:rPr lang="en-US" sz="4800" b="1" dirty="0">
                <a:highlight>
                  <a:srgbClr val="FFFF00"/>
                </a:highlight>
              </a:rPr>
              <a:t>zorunlu değildir</a:t>
            </a:r>
            <a:r>
              <a:rPr lang="tr-TR" sz="4800" b="1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5ACCDF5-CE9D-A175-AACE-14288A9E0F2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8316" y="1919164"/>
            <a:ext cx="4737205" cy="38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5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62470147-530E-3D00-9473-557644808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462919"/>
              </p:ext>
            </p:extLst>
          </p:nvPr>
        </p:nvGraphicFramePr>
        <p:xfrm>
          <a:off x="440778" y="3372177"/>
          <a:ext cx="5251361" cy="316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259">
                <a:tc>
                  <a:txBody>
                    <a:bodyPr/>
                    <a:lstStyle/>
                    <a:p>
                      <a:pPr algn="ctr">
                        <a:lnSpc>
                          <a:spcPts val="1680"/>
                        </a:lnSpc>
                        <a:spcBef>
                          <a:spcPts val="850"/>
                        </a:spcBef>
                      </a:pPr>
                      <a:r>
                        <a:rPr sz="1100" b="1" spc="-10" dirty="0">
                          <a:solidFill>
                            <a:srgbClr val="ED210C"/>
                          </a:solidFill>
                          <a:latin typeface="Arial"/>
                          <a:cs typeface="Arial"/>
                        </a:rPr>
                        <a:t>StudentID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874394">
                        <a:lnSpc>
                          <a:spcPts val="1680"/>
                        </a:lnSpc>
                        <a:spcBef>
                          <a:spcPts val="850"/>
                        </a:spcBef>
                      </a:pPr>
                      <a:r>
                        <a:rPr sz="11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FirstName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79425">
                        <a:lnSpc>
                          <a:spcPts val="1680"/>
                        </a:lnSpc>
                        <a:spcBef>
                          <a:spcPts val="850"/>
                        </a:spcBef>
                      </a:pPr>
                      <a:r>
                        <a:rPr sz="11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LastName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58775" algn="r">
                        <a:lnSpc>
                          <a:spcPts val="1680"/>
                        </a:lnSpc>
                        <a:spcBef>
                          <a:spcPts val="850"/>
                        </a:spcBef>
                      </a:pPr>
                      <a:r>
                        <a:rPr sz="1100" b="1" spc="-10" dirty="0">
                          <a:solidFill>
                            <a:srgbClr val="FC09FC"/>
                          </a:solidFill>
                          <a:latin typeface="Arial"/>
                          <a:cs typeface="Arial"/>
                        </a:rPr>
                        <a:t>CourselD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John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Walker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7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52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7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52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500380">
                        <a:lnSpc>
                          <a:spcPts val="1800"/>
                        </a:lnSpc>
                        <a:spcBef>
                          <a:spcPts val="67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Hanks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52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7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52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Kevin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Carl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Wall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2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6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47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65"/>
                        </a:spcBef>
                      </a:pPr>
                      <a:r>
                        <a:rPr sz="1200" spc="-1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Andrei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47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ts val="1800"/>
                        </a:lnSpc>
                        <a:spcBef>
                          <a:spcPts val="665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Apazniak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47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6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300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479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Clara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694">
                <a:tc>
                  <a:txBody>
                    <a:bodyPr/>
                    <a:lstStyle/>
                    <a:p>
                      <a:pPr algn="ctr">
                        <a:lnSpc>
                          <a:spcPts val="1780"/>
                        </a:lnSpc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80"/>
                        </a:lnSpc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John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89584">
                        <a:lnSpc>
                          <a:spcPts val="1780"/>
                        </a:lnSpc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Ocean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780"/>
                        </a:lnSpc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John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Walker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633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46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Pamela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R="334010" algn="r">
                        <a:lnSpc>
                          <a:spcPts val="1800"/>
                        </a:lnSpc>
                        <a:spcBef>
                          <a:spcPts val="65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300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82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259"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Carl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</a:pPr>
                      <a:r>
                        <a:rPr sz="1200" spc="-20" dirty="0">
                          <a:solidFill>
                            <a:srgbClr val="212121"/>
                          </a:solidFill>
                          <a:latin typeface="Arial"/>
                          <a:cs typeface="Arial"/>
                        </a:rPr>
                        <a:t>Wall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39"/>
                        </a:lnSpc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NULL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8E25B52A-263E-6C64-0C24-FFD951E48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87206"/>
              </p:ext>
            </p:extLst>
          </p:nvPr>
        </p:nvGraphicFramePr>
        <p:xfrm>
          <a:off x="5967984" y="3372177"/>
          <a:ext cx="5627319" cy="1325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7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3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1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825">
                <a:tc>
                  <a:txBody>
                    <a:bodyPr/>
                    <a:lstStyle/>
                    <a:p>
                      <a:pPr marL="1270" algn="ctr">
                        <a:lnSpc>
                          <a:spcPts val="1490"/>
                        </a:lnSpc>
                        <a:spcBef>
                          <a:spcPts val="800"/>
                        </a:spcBef>
                      </a:pPr>
                      <a:r>
                        <a:rPr sz="1200" b="1" spc="-10" dirty="0">
                          <a:solidFill>
                            <a:srgbClr val="ED210C"/>
                          </a:solidFill>
                          <a:latin typeface="Arial"/>
                          <a:cs typeface="Arial"/>
                        </a:rPr>
                        <a:t>CourselD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9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ts val="1490"/>
                        </a:lnSpc>
                        <a:spcBef>
                          <a:spcPts val="800"/>
                        </a:spcBef>
                      </a:pPr>
                      <a:r>
                        <a:rPr sz="12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CourseName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9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90"/>
                        </a:lnSpc>
                        <a:spcBef>
                          <a:spcPts val="800"/>
                        </a:spcBef>
                      </a:pPr>
                      <a:r>
                        <a:rPr sz="12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CourseCredit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9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0"/>
                        </a:lnSpc>
                        <a:spcBef>
                          <a:spcPts val="800"/>
                        </a:spcBef>
                      </a:pPr>
                      <a:r>
                        <a:rPr sz="12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CourseFee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9983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01">
                <a:tc>
                  <a:txBody>
                    <a:bodyPr/>
                    <a:lstStyle/>
                    <a:p>
                      <a:pPr algn="ctr">
                        <a:lnSpc>
                          <a:spcPts val="1495"/>
                        </a:lnSpc>
                        <a:spcBef>
                          <a:spcPts val="75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ts val="1495"/>
                        </a:lnSpc>
                        <a:spcBef>
                          <a:spcPts val="75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Biology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5"/>
                        </a:lnSpc>
                        <a:spcBef>
                          <a:spcPts val="750"/>
                        </a:spcBef>
                      </a:pPr>
                      <a:r>
                        <a:rPr sz="12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95"/>
                        </a:lnSpc>
                        <a:spcBef>
                          <a:spcPts val="750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43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513">
                <a:tc>
                  <a:txBody>
                    <a:bodyPr/>
                    <a:lstStyle/>
                    <a:p>
                      <a:pPr algn="ctr">
                        <a:lnSpc>
                          <a:spcPts val="1490"/>
                        </a:lnSpc>
                        <a:spcBef>
                          <a:spcPts val="73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6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90"/>
                        </a:lnSpc>
                        <a:spcBef>
                          <a:spcPts val="735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6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0"/>
                        </a:lnSpc>
                        <a:spcBef>
                          <a:spcPts val="735"/>
                        </a:spcBef>
                      </a:pPr>
                      <a:r>
                        <a:rPr sz="12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6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90"/>
                        </a:lnSpc>
                        <a:spcBef>
                          <a:spcPts val="735"/>
                        </a:spcBef>
                      </a:pPr>
                      <a:r>
                        <a:rPr sz="12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672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13">
                <a:tc>
                  <a:txBody>
                    <a:bodyPr/>
                    <a:lstStyle/>
                    <a:p>
                      <a:pPr algn="ctr">
                        <a:lnSpc>
                          <a:spcPts val="1490"/>
                        </a:lnSpc>
                        <a:spcBef>
                          <a:spcPts val="73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300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438150">
                        <a:lnSpc>
                          <a:spcPts val="1490"/>
                        </a:lnSpc>
                        <a:spcBef>
                          <a:spcPts val="730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English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0"/>
                        </a:lnSpc>
                        <a:spcBef>
                          <a:spcPts val="730"/>
                        </a:spcBef>
                      </a:pPr>
                      <a:r>
                        <a:rPr sz="12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90"/>
                        </a:lnSpc>
                        <a:spcBef>
                          <a:spcPts val="730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600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1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512">
                <a:tc>
                  <a:txBody>
                    <a:bodyPr/>
                    <a:lstStyle/>
                    <a:p>
                      <a:pPr algn="ctr">
                        <a:lnSpc>
                          <a:spcPts val="1490"/>
                        </a:lnSpc>
                        <a:spcBef>
                          <a:spcPts val="81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400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1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ts val="1490"/>
                        </a:lnSpc>
                        <a:spcBef>
                          <a:spcPts val="815"/>
                        </a:spcBef>
                      </a:pPr>
                      <a:r>
                        <a:rPr sz="12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Selective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91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490"/>
                        </a:lnSpc>
                        <a:spcBef>
                          <a:spcPts val="815"/>
                        </a:spcBef>
                      </a:pPr>
                      <a:r>
                        <a:rPr sz="12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1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90"/>
                        </a:lnSpc>
                        <a:spcBef>
                          <a:spcPts val="815"/>
                        </a:spcBef>
                      </a:pPr>
                      <a:r>
                        <a:rPr sz="12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916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Right Brace 23">
            <a:extLst>
              <a:ext uri="{FF2B5EF4-FFF2-40B4-BE49-F238E27FC236}">
                <a16:creationId xmlns:a16="http://schemas.microsoft.com/office/drawing/2014/main" id="{A59512A1-040F-1DDD-BEDC-CC003A9A2FD0}"/>
              </a:ext>
            </a:extLst>
          </p:cNvPr>
          <p:cNvSpPr/>
          <p:nvPr/>
        </p:nvSpPr>
        <p:spPr>
          <a:xfrm rot="16200000">
            <a:off x="5498389" y="2297839"/>
            <a:ext cx="666263" cy="1373671"/>
          </a:xfrm>
          <a:prstGeom prst="rightBrace">
            <a:avLst>
              <a:gd name="adj1" fmla="val 8333"/>
              <a:gd name="adj2" fmla="val 526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AB589BC-17D3-9D88-3D38-59BC2EEE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0" y="1690687"/>
            <a:ext cx="11866219" cy="960855"/>
          </a:xfrm>
        </p:spPr>
        <p:txBody>
          <a:bodyPr>
            <a:normAutofit fontScale="55000" lnSpcReduction="20000"/>
          </a:bodyPr>
          <a:lstStyle/>
          <a:p>
            <a:r>
              <a:rPr lang="tr-TR" sz="4800" dirty="0" err="1"/>
              <a:t>Foreign</a:t>
            </a:r>
            <a:r>
              <a:rPr lang="tr-TR" sz="4800" dirty="0"/>
              <a:t> Key iki tablo </a:t>
            </a:r>
            <a:r>
              <a:rPr lang="tr-TR" sz="4800" dirty="0" err="1"/>
              <a:t>arasinda</a:t>
            </a:r>
            <a:r>
              <a:rPr lang="tr-TR" sz="4800" dirty="0"/>
              <a:t> </a:t>
            </a:r>
            <a:r>
              <a:rPr lang="tr-TR" sz="4800" dirty="0" err="1"/>
              <a:t>relation</a:t>
            </a:r>
            <a:r>
              <a:rPr lang="tr-TR" sz="4800" dirty="0"/>
              <a:t> </a:t>
            </a:r>
            <a:r>
              <a:rPr lang="tr-TR" sz="4800" dirty="0" err="1"/>
              <a:t>olusturmak</a:t>
            </a:r>
            <a:r>
              <a:rPr lang="tr-TR" sz="4800" dirty="0"/>
              <a:t> </a:t>
            </a:r>
            <a:r>
              <a:rPr lang="tr-TR" sz="4800" dirty="0" err="1"/>
              <a:t>icin</a:t>
            </a:r>
            <a:r>
              <a:rPr lang="tr-TR" sz="4800" dirty="0"/>
              <a:t> </a:t>
            </a:r>
            <a:r>
              <a:rPr lang="tr-TR" sz="4800" dirty="0" err="1"/>
              <a:t>kullanilir</a:t>
            </a:r>
            <a:endParaRPr lang="tr-TR" sz="4800" dirty="0"/>
          </a:p>
          <a:p>
            <a:r>
              <a:rPr lang="tr-TR" sz="4800" dirty="0" err="1"/>
              <a:t>Foreign</a:t>
            </a:r>
            <a:r>
              <a:rPr lang="tr-TR" sz="4800" dirty="0"/>
              <a:t> Key </a:t>
            </a:r>
            <a:r>
              <a:rPr lang="tr-TR" sz="4800" dirty="0" err="1"/>
              <a:t>baska</a:t>
            </a:r>
            <a:r>
              <a:rPr lang="tr-TR" sz="4800" dirty="0"/>
              <a:t> bir tablodaki Primary Key ile </a:t>
            </a:r>
            <a:r>
              <a:rPr lang="tr-TR" sz="4800" dirty="0" err="1"/>
              <a:t>iliskilendirilmis</a:t>
            </a:r>
            <a:r>
              <a:rPr lang="tr-TR" sz="4800" dirty="0"/>
              <a:t> </a:t>
            </a:r>
            <a:r>
              <a:rPr lang="tr-TR" sz="4800" dirty="0" err="1"/>
              <a:t>olmalidir</a:t>
            </a:r>
            <a:r>
              <a:rPr lang="tr-TR" sz="48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3383F6-4CB1-43A6-7B1D-E44D6D52F856}"/>
              </a:ext>
            </a:extLst>
          </p:cNvPr>
          <p:cNvSpPr txBox="1"/>
          <p:nvPr/>
        </p:nvSpPr>
        <p:spPr>
          <a:xfrm>
            <a:off x="2110800" y="2865802"/>
            <a:ext cx="122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C00000"/>
                </a:solidFill>
                <a:highlight>
                  <a:srgbClr val="FFFF00"/>
                </a:highlight>
              </a:rPr>
              <a:t>Child Table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46131E-9D31-8E87-B42D-51ABED80A3EE}"/>
              </a:ext>
            </a:extLst>
          </p:cNvPr>
          <p:cNvSpPr txBox="1"/>
          <p:nvPr/>
        </p:nvSpPr>
        <p:spPr>
          <a:xfrm>
            <a:off x="8152481" y="294847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b="1" dirty="0">
                <a:solidFill>
                  <a:srgbClr val="C00000"/>
                </a:solidFill>
                <a:highlight>
                  <a:srgbClr val="FFFF00"/>
                </a:highlight>
              </a:rPr>
              <a:t>Parent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2A01EB-F62E-645D-3439-0B60520660FC}"/>
              </a:ext>
            </a:extLst>
          </p:cNvPr>
          <p:cNvSpPr txBox="1"/>
          <p:nvPr/>
        </p:nvSpPr>
        <p:spPr>
          <a:xfrm>
            <a:off x="5967983" y="4755125"/>
            <a:ext cx="5627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Bir </a:t>
            </a:r>
            <a:r>
              <a:rPr lang="en-US" dirty="0" err="1">
                <a:solidFill>
                  <a:schemeClr val="tx2"/>
                </a:solidFill>
              </a:rPr>
              <a:t>Tabloda</a:t>
            </a:r>
            <a:r>
              <a:rPr lang="en-US" dirty="0">
                <a:solidFill>
                  <a:schemeClr val="tx2"/>
                </a:solidFill>
              </a:rPr>
              <a:t> birden fazla Foreign Key olabilir </a:t>
            </a:r>
            <a:r>
              <a:rPr lang="en-US" dirty="0" err="1">
                <a:solidFill>
                  <a:schemeClr val="tx2"/>
                </a:solidFill>
              </a:rPr>
              <a:t>Forein</a:t>
            </a:r>
            <a:r>
              <a:rPr lang="en-US" dirty="0">
                <a:solidFill>
                  <a:schemeClr val="tx2"/>
                </a:solidFill>
              </a:rPr>
              <a:t> Key NULL </a:t>
            </a:r>
            <a:r>
              <a:rPr lang="en-US" dirty="0" err="1">
                <a:solidFill>
                  <a:schemeClr val="tx2"/>
                </a:solidFill>
              </a:rPr>
              <a:t>degeri</a:t>
            </a:r>
            <a:r>
              <a:rPr lang="en-US" dirty="0">
                <a:solidFill>
                  <a:schemeClr val="tx2"/>
                </a:solidFill>
              </a:rPr>
              <a:t> kabul eder. Foreign Key olarak </a:t>
            </a:r>
            <a:r>
              <a:rPr lang="en-US" dirty="0" err="1">
                <a:solidFill>
                  <a:schemeClr val="tx2"/>
                </a:solidFill>
              </a:rPr>
              <a:t>tanimlanan</a:t>
            </a:r>
            <a:r>
              <a:rPr lang="en-US" dirty="0">
                <a:solidFill>
                  <a:schemeClr val="tx2"/>
                </a:solidFill>
              </a:rPr>
              <a:t> field’ da </a:t>
            </a:r>
            <a:r>
              <a:rPr lang="en-US" dirty="0" err="1">
                <a:solidFill>
                  <a:schemeClr val="tx2"/>
                </a:solidFill>
              </a:rPr>
              <a:t>tekrarlar</a:t>
            </a:r>
            <a:r>
              <a:rPr lang="en-US" dirty="0">
                <a:solidFill>
                  <a:schemeClr val="tx2"/>
                </a:solidFill>
              </a:rPr>
              <a:t> olabilir.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  <a:highlight>
                  <a:srgbClr val="FFFF00"/>
                </a:highlight>
              </a:rPr>
              <a:t>Foreign Key, </a:t>
            </a:r>
            <a:r>
              <a:rPr lang="en-US" dirty="0" err="1">
                <a:solidFill>
                  <a:schemeClr val="tx2"/>
                </a:solidFill>
              </a:rPr>
              <a:t>değerleri</a:t>
            </a:r>
            <a:r>
              <a:rPr lang="en-US" dirty="0">
                <a:solidFill>
                  <a:schemeClr val="tx2"/>
                </a:solidFill>
              </a:rPr>
              <a:t> farklı bir </a:t>
            </a:r>
            <a:r>
              <a:rPr lang="en-US" dirty="0" err="1">
                <a:solidFill>
                  <a:schemeClr val="tx2"/>
                </a:solidFill>
              </a:rPr>
              <a:t>tablodaki</a:t>
            </a:r>
            <a:r>
              <a:rPr lang="en-US" dirty="0">
                <a:solidFill>
                  <a:schemeClr val="tx2"/>
                </a:solidFill>
              </a:rPr>
              <a:t> Primary Key ile </a:t>
            </a:r>
            <a:r>
              <a:rPr lang="en-US" dirty="0" err="1">
                <a:solidFill>
                  <a:schemeClr val="tx2"/>
                </a:solidFill>
              </a:rPr>
              <a:t>eşleşen</a:t>
            </a:r>
            <a:r>
              <a:rPr lang="en-US" dirty="0">
                <a:solidFill>
                  <a:schemeClr val="tx2"/>
                </a:solidFill>
              </a:rPr>
              <a:t> bir </a:t>
            </a:r>
            <a:r>
              <a:rPr lang="en-US" dirty="0" err="1">
                <a:solidFill>
                  <a:schemeClr val="tx2"/>
                </a:solidFill>
              </a:rPr>
              <a:t>sütun</a:t>
            </a:r>
            <a:r>
              <a:rPr lang="en-US" dirty="0">
                <a:solidFill>
                  <a:schemeClr val="tx2"/>
                </a:solidFill>
              </a:rPr>
              <a:t> veya </a:t>
            </a:r>
            <a:r>
              <a:rPr lang="en-US" dirty="0" err="1">
                <a:solidFill>
                  <a:schemeClr val="tx2"/>
                </a:solidFill>
              </a:rPr>
              <a:t>sütunların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birleşimidir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20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BB3B2C43-5E36-4768-8319-6752D24B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044326E-7BB3-4929-BE33-05CA64DBB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731CF4E0-AA2D-43CA-A528-C52FB1582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5738B-027B-A246-F4A7-201E7F4C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TR" sz="6600" dirty="0">
                <a:solidFill>
                  <a:srgbClr val="C00000"/>
                </a:solidFill>
              </a:rPr>
              <a:t>PostgreSQL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582A-A49F-2033-70C2-DB99A372C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1. Ders</a:t>
            </a:r>
            <a:br>
              <a:rPr lang="en-US" sz="2800" b="1" dirty="0"/>
            </a:br>
            <a:r>
              <a:rPr lang="en-US" sz="2800" b="1" dirty="0"/>
              <a:t>24.07.2023</a:t>
            </a:r>
          </a:p>
          <a:p>
            <a:pPr algn="l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B149 AWS &amp; DevOps</a:t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B146 Cyber Security</a:t>
            </a:r>
            <a:endParaRPr lang="en-US" sz="2200" dirty="0"/>
          </a:p>
          <a:p>
            <a:pPr algn="l"/>
            <a:endParaRPr lang="en-TR" sz="2200" dirty="0"/>
          </a:p>
        </p:txBody>
      </p:sp>
      <p:pic>
        <p:nvPicPr>
          <p:cNvPr id="16" name="Picture 3" descr="A colorful light bulb with business icons">
            <a:extLst>
              <a:ext uri="{FF2B5EF4-FFF2-40B4-BE49-F238E27FC236}">
                <a16:creationId xmlns:a16="http://schemas.microsoft.com/office/drawing/2014/main" id="{225EE30B-71B7-236B-E02F-D7A3C2383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26093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83774-A903-4B1B-BC6A-94C1F048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479921" y="0"/>
            <a:ext cx="287517" cy="6857992"/>
          </a:xfrm>
          <a:prstGeom prst="rect">
            <a:avLst/>
          </a:prstGeom>
          <a:solidFill>
            <a:srgbClr val="EFF37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8" name="Straight Connector 16">
            <a:extLst>
              <a:ext uri="{FF2B5EF4-FFF2-40B4-BE49-F238E27FC236}">
                <a16:creationId xmlns:a16="http://schemas.microsoft.com/office/drawing/2014/main" id="{5D5FB189-1F48-4A47-B036-6AF7E11A8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504676" y="-14198"/>
            <a:ext cx="0" cy="6858000"/>
          </a:xfrm>
          <a:prstGeom prst="line">
            <a:avLst/>
          </a:prstGeom>
          <a:ln w="9525" cap="rnd">
            <a:solidFill>
              <a:srgbClr val="EFF3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B335DD-3163-4EC5-8B6B-2AB53E64D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FF37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nstitutional | Techpro Education">
            <a:extLst>
              <a:ext uri="{FF2B5EF4-FFF2-40B4-BE49-F238E27FC236}">
                <a16:creationId xmlns:a16="http://schemas.microsoft.com/office/drawing/2014/main" id="{FC920835-2593-77EA-3C70-51EB4577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07" y="685799"/>
            <a:ext cx="1941969" cy="9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1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AB589BC-17D3-9D88-3D38-59BC2EEE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491" y="4489895"/>
            <a:ext cx="7751885" cy="1678994"/>
          </a:xfrm>
        </p:spPr>
        <p:txBody>
          <a:bodyPr>
            <a:normAutofit fontScale="47500" lnSpcReduction="20000"/>
          </a:bodyPr>
          <a:lstStyle/>
          <a:p>
            <a:r>
              <a:rPr lang="tr-TR" sz="4800" dirty="0"/>
              <a:t>Michael </a:t>
            </a:r>
            <a:r>
              <a:rPr lang="tr-TR" sz="4800" dirty="0" err="1"/>
              <a:t>Scott’un</a:t>
            </a:r>
            <a:r>
              <a:rPr lang="tr-TR" sz="4800" dirty="0"/>
              <a:t> </a:t>
            </a:r>
            <a:r>
              <a:rPr lang="tr-TR" sz="4800" dirty="0" err="1"/>
              <a:t>yoneticisi</a:t>
            </a:r>
            <a:r>
              <a:rPr lang="tr-TR" sz="4800" dirty="0"/>
              <a:t> kimdir?</a:t>
            </a:r>
          </a:p>
          <a:p>
            <a:r>
              <a:rPr lang="tr-TR" sz="4800" dirty="0"/>
              <a:t>Angela Martin’in </a:t>
            </a:r>
            <a:r>
              <a:rPr lang="tr-TR" sz="4800" dirty="0" err="1"/>
              <a:t>Job_Name’i</a:t>
            </a:r>
            <a:r>
              <a:rPr lang="tr-TR" sz="4800" dirty="0"/>
              <a:t> nedir ?</a:t>
            </a:r>
          </a:p>
          <a:p>
            <a:r>
              <a:rPr lang="tr-TR" sz="4800" dirty="0"/>
              <a:t>Manual </a:t>
            </a:r>
            <a:r>
              <a:rPr lang="tr-TR" sz="4800" dirty="0" err="1"/>
              <a:t>Tester’larin</a:t>
            </a:r>
            <a:r>
              <a:rPr lang="tr-TR" sz="4800" dirty="0"/>
              <a:t> ortalama </a:t>
            </a:r>
            <a:r>
              <a:rPr lang="tr-TR" sz="4800" dirty="0" err="1"/>
              <a:t>Salary’si</a:t>
            </a:r>
            <a:r>
              <a:rPr lang="tr-TR" sz="4800" dirty="0"/>
              <a:t> ne </a:t>
            </a:r>
            <a:r>
              <a:rPr lang="tr-TR" sz="4800" dirty="0" err="1"/>
              <a:t>kadardir</a:t>
            </a:r>
            <a:r>
              <a:rPr lang="tr-TR" sz="4800" dirty="0"/>
              <a:t>?</a:t>
            </a:r>
          </a:p>
          <a:p>
            <a:r>
              <a:rPr lang="tr-TR" sz="4800" dirty="0"/>
              <a:t>En </a:t>
            </a:r>
            <a:r>
              <a:rPr lang="tr-TR" sz="4800" dirty="0" err="1"/>
              <a:t>yuksek</a:t>
            </a:r>
            <a:r>
              <a:rPr lang="tr-TR" sz="4800" dirty="0"/>
              <a:t> </a:t>
            </a:r>
            <a:r>
              <a:rPr lang="tr-TR" sz="4800" dirty="0" err="1"/>
              <a:t>Salary</a:t>
            </a:r>
            <a:r>
              <a:rPr lang="tr-TR" sz="4800" dirty="0"/>
              <a:t>’ </a:t>
            </a:r>
            <a:r>
              <a:rPr lang="tr-TR" sz="4800" dirty="0" err="1"/>
              <a:t>yi</a:t>
            </a:r>
            <a:r>
              <a:rPr lang="tr-TR" sz="4800" dirty="0"/>
              <a:t> alan </a:t>
            </a:r>
            <a:r>
              <a:rPr lang="tr-TR" sz="4800" dirty="0" err="1"/>
              <a:t>kisinin</a:t>
            </a:r>
            <a:r>
              <a:rPr lang="tr-TR" sz="4800" dirty="0"/>
              <a:t> </a:t>
            </a:r>
            <a:r>
              <a:rPr lang="tr-TR" sz="4800" dirty="0" err="1"/>
              <a:t>Job_Name’i</a:t>
            </a:r>
            <a:r>
              <a:rPr lang="tr-TR" sz="4800" dirty="0"/>
              <a:t> nedir?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0FB1256-B5FD-46EE-DCCE-1884ADD8920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0622" y="1831423"/>
            <a:ext cx="10076689" cy="2304261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8066EADA-6C00-EB42-7EE1-05F53C58E61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0622" y="4383157"/>
            <a:ext cx="3273553" cy="17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9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Composite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AB589BC-17D3-9D88-3D38-59BC2EEE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67" y="4843325"/>
            <a:ext cx="11213310" cy="1325563"/>
          </a:xfrm>
        </p:spPr>
        <p:txBody>
          <a:bodyPr>
            <a:normAutofit fontScale="55000" lnSpcReduction="20000"/>
          </a:bodyPr>
          <a:lstStyle/>
          <a:p>
            <a:r>
              <a:rPr lang="tr-TR" sz="4800" dirty="0" err="1"/>
              <a:t>Composite</a:t>
            </a:r>
            <a:r>
              <a:rPr lang="tr-TR" sz="4800" dirty="0"/>
              <a:t> Key birden fazla </a:t>
            </a:r>
            <a:r>
              <a:rPr lang="tr-TR" sz="4800" dirty="0" err="1"/>
              <a:t>field</a:t>
            </a:r>
            <a:r>
              <a:rPr lang="tr-TR" sz="4800" dirty="0"/>
              <a:t> (kolon)’in kombinasyonu ile </a:t>
            </a:r>
            <a:r>
              <a:rPr lang="tr-TR" sz="4800" dirty="0" err="1"/>
              <a:t>olusturulur</a:t>
            </a:r>
            <a:r>
              <a:rPr lang="tr-TR" sz="4800" dirty="0"/>
              <a:t>.</a:t>
            </a:r>
          </a:p>
          <a:p>
            <a:r>
              <a:rPr lang="tr-TR" sz="4800" dirty="0"/>
              <a:t>Tek </a:t>
            </a:r>
            <a:r>
              <a:rPr lang="tr-TR" sz="4800" dirty="0" err="1"/>
              <a:t>basina</a:t>
            </a:r>
            <a:r>
              <a:rPr lang="tr-TR" sz="4800" dirty="0"/>
              <a:t> bir kolon Primary Key olma </a:t>
            </a:r>
            <a:r>
              <a:rPr lang="tr-TR" sz="4800" dirty="0" err="1"/>
              <a:t>ozelliklerini</a:t>
            </a:r>
            <a:r>
              <a:rPr lang="tr-TR" sz="4800" dirty="0"/>
              <a:t> </a:t>
            </a:r>
            <a:r>
              <a:rPr lang="tr-TR" sz="4800" dirty="0" err="1"/>
              <a:t>tasimiyorsa</a:t>
            </a:r>
            <a:r>
              <a:rPr lang="tr-TR" sz="4800" dirty="0"/>
              <a:t>, bu </a:t>
            </a:r>
            <a:r>
              <a:rPr lang="tr-TR" sz="4800" dirty="0" err="1"/>
              <a:t>ozellikleri</a:t>
            </a:r>
            <a:r>
              <a:rPr lang="tr-TR" sz="4800" dirty="0"/>
              <a:t> elde etmek </a:t>
            </a:r>
            <a:r>
              <a:rPr lang="tr-TR" sz="4800" dirty="0" err="1"/>
              <a:t>icin</a:t>
            </a:r>
            <a:r>
              <a:rPr lang="tr-TR" sz="4800" dirty="0"/>
              <a:t> birden fazla kolon </a:t>
            </a:r>
            <a:r>
              <a:rPr lang="tr-TR" sz="4800" dirty="0" err="1"/>
              <a:t>birlestirilerek</a:t>
            </a:r>
            <a:r>
              <a:rPr lang="tr-TR" sz="4800" dirty="0"/>
              <a:t> Primary oluşturulur.</a:t>
            </a:r>
          </a:p>
          <a:p>
            <a:endParaRPr lang="tr-TR" sz="4800" dirty="0"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095A56E4-7BA3-42A3-208F-A0CF40A83909}"/>
              </a:ext>
            </a:extLst>
          </p:cNvPr>
          <p:cNvGrpSpPr/>
          <p:nvPr/>
        </p:nvGrpSpPr>
        <p:grpSpPr>
          <a:xfrm>
            <a:off x="765331" y="1520465"/>
            <a:ext cx="10798782" cy="3029926"/>
            <a:chOff x="1980253" y="2745466"/>
            <a:chExt cx="17230725" cy="5084445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75E1DD5-DBFD-7AC6-91FE-03F424F8FD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0253" y="2745466"/>
              <a:ext cx="9839700" cy="2999280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6FEC22C5-8327-7DF5-6AFA-D1CF20CBA7D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9954" y="2745466"/>
              <a:ext cx="7390769" cy="5083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6231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to One Relation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349ED-6BDF-8038-60FB-543A81EA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344" y="4706445"/>
            <a:ext cx="9735312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Tom </a:t>
            </a:r>
            <a:r>
              <a:rPr lang="en-US" dirty="0" err="1"/>
              <a:t>Hanks’in</a:t>
            </a:r>
            <a:r>
              <a:rPr lang="en-US" dirty="0"/>
              <a:t> </a:t>
            </a:r>
            <a:r>
              <a:rPr lang="en-US" dirty="0" err="1"/>
              <a:t>adresi</a:t>
            </a:r>
            <a:r>
              <a:rPr lang="en-US" dirty="0"/>
              <a:t> nedir?</a:t>
            </a:r>
          </a:p>
          <a:p>
            <a:r>
              <a:rPr lang="en-US" dirty="0"/>
              <a:t>John </a:t>
            </a:r>
            <a:r>
              <a:rPr lang="en-US" dirty="0" err="1"/>
              <a:t>Walker’in</a:t>
            </a:r>
            <a:r>
              <a:rPr lang="en-US" dirty="0"/>
              <a:t> </a:t>
            </a:r>
            <a:r>
              <a:rPr lang="en-US" dirty="0" err="1"/>
              <a:t>eyaleti</a:t>
            </a:r>
            <a:r>
              <a:rPr lang="en-US" dirty="0"/>
              <a:t> nedir?</a:t>
            </a:r>
          </a:p>
          <a:p>
            <a:r>
              <a:rPr lang="en-US" dirty="0" err="1"/>
              <a:t>ID’si</a:t>
            </a:r>
            <a:r>
              <a:rPr lang="en-US" dirty="0"/>
              <a:t> 15 olan </a:t>
            </a:r>
            <a:r>
              <a:rPr lang="en-US" dirty="0" err="1"/>
              <a:t>kisinin</a:t>
            </a:r>
            <a:r>
              <a:rPr lang="en-US" dirty="0"/>
              <a:t> sehri nedir?</a:t>
            </a:r>
          </a:p>
          <a:p>
            <a:endParaRPr lang="en-US" dirty="0"/>
          </a:p>
          <a:p>
            <a:endParaRPr lang="en-TR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C57C087D-4976-D9D0-BB36-30D85475AD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8344" y="1475167"/>
            <a:ext cx="3697429" cy="2994825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6E99CDA8-27FD-EE37-C8B2-5A5BD225073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95493" y="1475168"/>
            <a:ext cx="6156425" cy="295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2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to Many Relation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349ED-6BDF-8038-60FB-543A81EA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344" y="4706445"/>
            <a:ext cx="9735312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Biology </a:t>
            </a:r>
            <a:r>
              <a:rPr lang="en-US" dirty="0" err="1"/>
              <a:t>dersi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ogrenciler</a:t>
            </a:r>
            <a:r>
              <a:rPr lang="en-US" dirty="0"/>
              <a:t> </a:t>
            </a:r>
            <a:r>
              <a:rPr lang="en-US" dirty="0" err="1"/>
              <a:t>kimler</a:t>
            </a:r>
            <a:r>
              <a:rPr lang="en-US" dirty="0"/>
              <a:t>?</a:t>
            </a:r>
          </a:p>
          <a:p>
            <a:r>
              <a:rPr lang="en-US" dirty="0"/>
              <a:t>Selective </a:t>
            </a:r>
            <a:r>
              <a:rPr lang="en-US" dirty="0" err="1"/>
              <a:t>ders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ogrencilerin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?</a:t>
            </a:r>
          </a:p>
          <a:p>
            <a:r>
              <a:rPr lang="en-US" dirty="0" err="1"/>
              <a:t>CourseFee</a:t>
            </a:r>
            <a:r>
              <a:rPr lang="en-US" dirty="0"/>
              <a:t> 600 olan </a:t>
            </a:r>
            <a:r>
              <a:rPr lang="en-US" dirty="0" err="1"/>
              <a:t>ogrencilerin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TR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1BC82899-64A7-2D4E-ED01-A8C3D6447DF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344" y="1690688"/>
            <a:ext cx="5249656" cy="1176548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6A13AE09-F518-92FF-A641-E6B42C743C6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6897" y="1563281"/>
            <a:ext cx="4797247" cy="284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2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Many to Many Relation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2349ED-6BDF-8038-60FB-543A81EAB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344" y="4706445"/>
            <a:ext cx="9735312" cy="13255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Ogretmeni</a:t>
            </a:r>
            <a:r>
              <a:rPr lang="en-US" dirty="0"/>
              <a:t> Mark Adam olan </a:t>
            </a:r>
            <a:r>
              <a:rPr lang="en-US" dirty="0" err="1"/>
              <a:t>ogrencilerin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nedir?</a:t>
            </a:r>
          </a:p>
          <a:p>
            <a:r>
              <a:rPr lang="en-US" dirty="0"/>
              <a:t>Kevin </a:t>
            </a:r>
            <a:r>
              <a:rPr lang="en-US" dirty="0" err="1"/>
              <a:t>Star’in</a:t>
            </a:r>
            <a:r>
              <a:rPr lang="en-US" dirty="0"/>
              <a:t> </a:t>
            </a:r>
            <a:r>
              <a:rPr lang="en-US" dirty="0" err="1"/>
              <a:t>ogretmenlerinin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nedir?</a:t>
            </a:r>
          </a:p>
          <a:p>
            <a:r>
              <a:rPr lang="en-US" dirty="0"/>
              <a:t>Pamela </a:t>
            </a:r>
            <a:r>
              <a:rPr lang="en-US" dirty="0" err="1"/>
              <a:t>Star’in</a:t>
            </a:r>
            <a:r>
              <a:rPr lang="en-US" dirty="0"/>
              <a:t> </a:t>
            </a:r>
            <a:r>
              <a:rPr lang="en-US" dirty="0" err="1"/>
              <a:t>ogretmenlerinin</a:t>
            </a:r>
            <a:r>
              <a:rPr lang="en-US" dirty="0"/>
              <a:t> </a:t>
            </a:r>
            <a:r>
              <a:rPr lang="en-US" dirty="0" err="1"/>
              <a:t>isimleri</a:t>
            </a:r>
            <a:r>
              <a:rPr lang="en-US" dirty="0"/>
              <a:t> nedir?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TR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A7C677DA-97B2-D93B-1F50-4E54A8C6E17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9968" y="1634316"/>
            <a:ext cx="3298304" cy="2704501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27CB64D0-605D-C63A-4A43-EBF2D6597B7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7871" y="1634316"/>
            <a:ext cx="2156973" cy="2704501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AECFBF2F-245A-D97E-683B-307E1186874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444" y="1690688"/>
            <a:ext cx="4846441" cy="11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Data Types (</a:t>
            </a:r>
            <a:r>
              <a:rPr lang="en-US" b="1" dirty="0">
                <a:solidFill>
                  <a:srgbClr val="C00000"/>
                </a:solidFill>
              </a:rPr>
              <a:t>String</a:t>
            </a:r>
            <a:r>
              <a:rPr lang="en-US" b="1" dirty="0"/>
              <a:t>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7824BF9A-D6E2-47DE-04FA-0B3528BDE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132277"/>
              </p:ext>
            </p:extLst>
          </p:nvPr>
        </p:nvGraphicFramePr>
        <p:xfrm>
          <a:off x="420625" y="1750838"/>
          <a:ext cx="11484864" cy="47749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923">
                <a:tc>
                  <a:txBody>
                    <a:bodyPr/>
                    <a:lstStyle/>
                    <a:p>
                      <a:pPr marL="711200">
                        <a:lnSpc>
                          <a:spcPts val="3479"/>
                        </a:lnSpc>
                      </a:pPr>
                      <a:r>
                        <a:rPr sz="1050" b="1" i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b="1" i="1" spc="-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i="1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50" b="1" i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Aciklama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330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813">
                <a:tc>
                  <a:txBody>
                    <a:bodyPr/>
                    <a:lstStyle/>
                    <a:p>
                      <a:pPr marL="209550">
                        <a:lnSpc>
                          <a:spcPts val="3479"/>
                        </a:lnSpc>
                      </a:pP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char(</a:t>
                      </a:r>
                      <a:r>
                        <a:rPr sz="1050" b="1" spc="-10" dirty="0">
                          <a:solidFill>
                            <a:srgbClr val="151515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Maximum</a:t>
                      </a:r>
                      <a:r>
                        <a:rPr sz="9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boyutu</a:t>
                      </a:r>
                      <a:r>
                        <a:rPr sz="9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2000</a:t>
                      </a:r>
                      <a:r>
                        <a:rPr sz="900" b="1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900" b="1" spc="4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olur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 marR="5361305">
                        <a:lnSpc>
                          <a:spcPct val="112200"/>
                        </a:lnSpc>
                        <a:spcBef>
                          <a:spcPts val="1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 kullanir.</a:t>
                      </a:r>
                      <a:r>
                        <a:rPr sz="900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900" b="1" dirty="0">
                          <a:solidFill>
                            <a:srgbClr val="FF920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 database’e</a:t>
                      </a:r>
                      <a:r>
                        <a:rPr sz="900" b="1" spc="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eklenecek</a:t>
                      </a:r>
                      <a:r>
                        <a:rPr sz="900" b="1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sayisidir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.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“char”</a:t>
                      </a:r>
                      <a:r>
                        <a:rPr sz="9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tipinden</a:t>
                      </a:r>
                      <a:r>
                        <a:rPr sz="9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uzunlugu</a:t>
                      </a:r>
                      <a:r>
                        <a:rPr sz="900" b="1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sab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it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datalari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depolar.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(Strings)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“char” SSN,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zip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kodu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gibi uzunlugu</a:t>
                      </a:r>
                      <a:r>
                        <a:rPr sz="9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sabit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datalari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depolamak</a:t>
                      </a:r>
                      <a:r>
                        <a:rPr sz="900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</a:t>
                      </a:r>
                      <a:r>
                        <a:rPr sz="9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idealdir.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067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000">
                <a:tc>
                  <a:txBody>
                    <a:bodyPr/>
                    <a:lstStyle/>
                    <a:p>
                      <a:pPr marL="209550">
                        <a:lnSpc>
                          <a:spcPts val="3485"/>
                        </a:lnSpc>
                      </a:pP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nchar(</a:t>
                      </a:r>
                      <a:r>
                        <a:rPr sz="1050" b="1" spc="-10" dirty="0">
                          <a:solidFill>
                            <a:srgbClr val="151515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Maximum boyutu</a:t>
                      </a:r>
                      <a:r>
                        <a:rPr sz="10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2000</a:t>
                      </a:r>
                      <a:r>
                        <a:rPr sz="10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1000" b="1" spc="4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olur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0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 karakter</a:t>
                      </a:r>
                      <a:r>
                        <a:rPr sz="1000" b="1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 byte</a:t>
                      </a:r>
                      <a:r>
                        <a:rPr sz="10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kullanir</a:t>
                      </a:r>
                      <a:endParaRPr sz="10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1000" b="1" dirty="0">
                          <a:solidFill>
                            <a:srgbClr val="FF920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1000" b="1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depolanacak</a:t>
                      </a:r>
                      <a:r>
                        <a:rPr sz="10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</a:t>
                      </a:r>
                      <a:r>
                        <a:rPr sz="10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sayisi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’dir.</a:t>
                      </a:r>
                      <a:endParaRPr sz="1000" dirty="0">
                        <a:latin typeface="Arial"/>
                        <a:cs typeface="Arial"/>
                      </a:endParaRPr>
                    </a:p>
                    <a:p>
                      <a:pPr marR="8547100" algn="just">
                        <a:lnSpc>
                          <a:spcPct val="100400"/>
                        </a:lnSpc>
                      </a:pP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10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nchar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10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Unicode</a:t>
                      </a:r>
                      <a:r>
                        <a:rPr sz="1000" b="1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datalari</a:t>
                      </a:r>
                      <a:r>
                        <a:rPr sz="1000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depolamak</a:t>
                      </a:r>
                      <a:r>
                        <a:rPr sz="10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</a:t>
                      </a:r>
                      <a:r>
                        <a:rPr sz="10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kullanilir.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Genellikle</a:t>
                      </a:r>
                      <a:r>
                        <a:rPr sz="10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farkli</a:t>
                      </a:r>
                      <a:r>
                        <a:rPr sz="1000" b="1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dillerdeki</a:t>
                      </a:r>
                      <a:r>
                        <a:rPr sz="1000" b="1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karakterler</a:t>
                      </a:r>
                      <a:r>
                        <a:rPr sz="1000" b="1" spc="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</a:t>
                      </a:r>
                      <a:r>
                        <a:rPr sz="1000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Uzunlugu</a:t>
                      </a:r>
                      <a:r>
                        <a:rPr sz="1000" b="1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belli</a:t>
                      </a:r>
                      <a:r>
                        <a:rPr sz="1000" b="1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Stringler</a:t>
                      </a:r>
                      <a:r>
                        <a:rPr sz="10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 </a:t>
                      </a:r>
                      <a:r>
                        <a:rPr sz="10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kullanilir.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248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942">
                <a:tc>
                  <a:txBody>
                    <a:bodyPr/>
                    <a:lstStyle/>
                    <a:p>
                      <a:pPr marL="209550">
                        <a:lnSpc>
                          <a:spcPts val="3485"/>
                        </a:lnSpc>
                      </a:pP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varchar2(</a:t>
                      </a:r>
                      <a:r>
                        <a:rPr sz="1050" b="1" spc="-10" dirty="0">
                          <a:solidFill>
                            <a:srgbClr val="151515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Maximum boyutu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4000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900" b="1" spc="4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olur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kullanir.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900" b="1" dirty="0">
                          <a:solidFill>
                            <a:srgbClr val="FF920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database’e eklenecek</a:t>
                      </a:r>
                      <a:r>
                        <a:rPr sz="900" spc="3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max.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sayisidir.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2720"/>
                        </a:lnSpc>
                        <a:spcBef>
                          <a:spcPts val="1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Degisken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uzunluktaki</a:t>
                      </a:r>
                      <a:r>
                        <a:rPr sz="900" b="1" spc="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stringler icin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kullanilir.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48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94">
                <a:tc>
                  <a:txBody>
                    <a:bodyPr/>
                    <a:lstStyle/>
                    <a:p>
                      <a:pPr marL="209550">
                        <a:lnSpc>
                          <a:spcPts val="3485"/>
                        </a:lnSpc>
                      </a:pP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nvarchar2(</a:t>
                      </a:r>
                      <a:r>
                        <a:rPr sz="1050" b="1" spc="-10" dirty="0">
                          <a:solidFill>
                            <a:srgbClr val="151515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105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Maximum</a:t>
                      </a:r>
                      <a:r>
                        <a:rPr sz="9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boyutu</a:t>
                      </a:r>
                      <a:r>
                        <a:rPr sz="9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8000</a:t>
                      </a:r>
                      <a:r>
                        <a:rPr sz="900" b="1" spc="-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byte</a:t>
                      </a:r>
                      <a:r>
                        <a:rPr sz="900" b="1" spc="4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olur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 karakter</a:t>
                      </a:r>
                      <a:r>
                        <a:rPr sz="900" b="1" spc="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 byte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kullanir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900" b="1" dirty="0">
                          <a:solidFill>
                            <a:srgbClr val="FF9200"/>
                          </a:solidFill>
                          <a:latin typeface="Arial"/>
                          <a:cs typeface="Arial"/>
                        </a:rPr>
                        <a:t>size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900" b="1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depolanacak</a:t>
                      </a:r>
                      <a:r>
                        <a:rPr sz="9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karakter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sayisi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’dir.</a:t>
                      </a:r>
                      <a:endParaRPr sz="900" dirty="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Degisken</a:t>
                      </a:r>
                      <a:r>
                        <a:rPr sz="900" b="1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uzunluktaki</a:t>
                      </a:r>
                      <a:r>
                        <a:rPr sz="900" b="1" spc="3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stringlerin Unicode</a:t>
                      </a:r>
                      <a:r>
                        <a:rPr sz="900" spc="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degerleri</a:t>
                      </a:r>
                      <a:r>
                        <a:rPr sz="900" spc="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</a:t>
                      </a:r>
                      <a:r>
                        <a:rPr sz="900" spc="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kullanilir.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48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663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Data Types (</a:t>
            </a:r>
            <a:r>
              <a:rPr lang="en-US" b="1" dirty="0">
                <a:solidFill>
                  <a:srgbClr val="C00000"/>
                </a:solidFill>
              </a:rPr>
              <a:t>Numeric</a:t>
            </a:r>
            <a:r>
              <a:rPr lang="en-US" b="1" dirty="0"/>
              <a:t>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F144D0-3687-4F52-60B4-31A68BF8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03" y="1877504"/>
            <a:ext cx="10015515" cy="419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7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Data Types (</a:t>
            </a:r>
            <a:r>
              <a:rPr lang="en-US" b="1" dirty="0">
                <a:solidFill>
                  <a:srgbClr val="C00000"/>
                </a:solidFill>
              </a:rPr>
              <a:t>Numeric</a:t>
            </a:r>
            <a:r>
              <a:rPr lang="en-US" b="1" dirty="0"/>
              <a:t>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9AFDDC8F-E9A8-C70F-CF0C-9D40666B8CA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3584" y="2170112"/>
            <a:ext cx="9988570" cy="333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Data Types (</a:t>
            </a:r>
            <a:r>
              <a:rPr lang="en-US" b="1" dirty="0">
                <a:solidFill>
                  <a:srgbClr val="C00000"/>
                </a:solidFill>
              </a:rPr>
              <a:t>Date</a:t>
            </a:r>
            <a:r>
              <a:rPr lang="en-US" b="1" dirty="0"/>
              <a:t>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486ED3D-42C7-83D5-C024-ED64B45F1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411701"/>
              </p:ext>
            </p:extLst>
          </p:nvPr>
        </p:nvGraphicFramePr>
        <p:xfrm>
          <a:off x="676656" y="1877504"/>
          <a:ext cx="11155680" cy="4248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7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9618">
                <a:tc>
                  <a:txBody>
                    <a:bodyPr/>
                    <a:lstStyle/>
                    <a:p>
                      <a:pPr marL="635" algn="ctr">
                        <a:lnSpc>
                          <a:spcPts val="3485"/>
                        </a:lnSpc>
                      </a:pPr>
                      <a:r>
                        <a:rPr sz="2600" b="1" i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600" b="1" i="1" spc="-1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00" b="1" i="1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600" b="1" i="1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Aciklama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4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3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b="1" spc="-2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731010">
                        <a:lnSpc>
                          <a:spcPts val="3170"/>
                        </a:lnSpc>
                        <a:spcBef>
                          <a:spcPts val="30"/>
                        </a:spcBef>
                      </a:pP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DATE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2300" spc="-10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tipi</a:t>
                      </a:r>
                      <a:r>
                        <a:rPr sz="2300" spc="-8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tarih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ve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zamani</a:t>
                      </a:r>
                      <a:r>
                        <a:rPr sz="2300" spc="-10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depolamak</a:t>
                      </a:r>
                      <a:r>
                        <a:rPr sz="2300" spc="-8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icin</a:t>
                      </a:r>
                      <a:r>
                        <a:rPr sz="2300" spc="-10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kullanilir.</a:t>
                      </a:r>
                      <a:r>
                        <a:rPr sz="2300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Saniyenin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virgullu</a:t>
                      </a:r>
                      <a:r>
                        <a:rPr sz="2300" spc="-1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kismini</a:t>
                      </a:r>
                      <a:r>
                        <a:rPr sz="2300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alir.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DATE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yil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ay,</a:t>
                      </a:r>
                      <a:r>
                        <a:rPr sz="2300" spc="-8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gun,</a:t>
                      </a:r>
                      <a:r>
                        <a:rPr sz="2300" spc="-8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saat,</a:t>
                      </a:r>
                      <a:r>
                        <a:rPr sz="2300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dakika,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ve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saniye</a:t>
                      </a:r>
                      <a:r>
                        <a:rPr sz="2300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icerir.</a:t>
                      </a:r>
                      <a:endParaRPr sz="2300" dirty="0">
                        <a:latin typeface="Arial"/>
                        <a:cs typeface="Arial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Standart</a:t>
                      </a:r>
                      <a:r>
                        <a:rPr sz="2300" spc="-8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“Date</a:t>
                      </a:r>
                      <a:r>
                        <a:rPr sz="2300" b="1" spc="-7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Format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2300" spc="-8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2300" spc="-6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dd</a:t>
                      </a:r>
                      <a:r>
                        <a:rPr sz="2300" b="1" spc="-7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300" b="1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MMM</a:t>
                      </a:r>
                      <a:r>
                        <a:rPr sz="2300" b="1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300" b="1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yy”.</a:t>
                      </a:r>
                      <a:r>
                        <a:rPr sz="2300" b="1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Ornegin</a:t>
                      </a:r>
                      <a:r>
                        <a:rPr sz="2300" b="1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Apr</a:t>
                      </a:r>
                      <a:r>
                        <a:rPr sz="2300" spc="-7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2300" dirty="0">
                        <a:latin typeface="Arial"/>
                        <a:cs typeface="Arial"/>
                      </a:endParaRPr>
                    </a:p>
                    <a:p>
                      <a:pPr marR="562610">
                        <a:lnSpc>
                          <a:spcPts val="3170"/>
                        </a:lnSpc>
                        <a:spcBef>
                          <a:spcPts val="1340"/>
                        </a:spcBef>
                      </a:pP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Tarih</a:t>
                      </a:r>
                      <a:r>
                        <a:rPr sz="2300" spc="-1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formatini</a:t>
                      </a:r>
                      <a:r>
                        <a:rPr sz="2300" spc="-8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ALTER</a:t>
                      </a:r>
                      <a:r>
                        <a:rPr sz="2300" b="1" spc="-9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r>
                        <a:rPr sz="2300" b="1" spc="-85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SET</a:t>
                      </a:r>
                      <a:r>
                        <a:rPr sz="2300" b="1" spc="-75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NLS_DATE_FORMAT</a:t>
                      </a:r>
                      <a:r>
                        <a:rPr sz="2300" b="1" spc="-105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300" b="1" spc="-7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b="1" spc="-2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“YYYY-</a:t>
                      </a:r>
                      <a:r>
                        <a:rPr sz="2300" b="1" spc="-30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MM-</a:t>
                      </a:r>
                      <a:r>
                        <a:rPr sz="2300" b="1" dirty="0">
                          <a:solidFill>
                            <a:srgbClr val="0076B9"/>
                          </a:solidFill>
                          <a:latin typeface="Arial"/>
                          <a:cs typeface="Arial"/>
                        </a:rPr>
                        <a:t>DD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2300" spc="-9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kodu</a:t>
                      </a:r>
                      <a:r>
                        <a:rPr sz="2300" spc="-9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kullanilarak degistirilebilir.</a:t>
                      </a:r>
                      <a:r>
                        <a:rPr sz="2300" spc="-6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Koddan</a:t>
                      </a:r>
                      <a:r>
                        <a:rPr sz="2300" spc="-8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sonra</a:t>
                      </a:r>
                      <a:r>
                        <a:rPr sz="2300" spc="-7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tarih</a:t>
                      </a:r>
                      <a:r>
                        <a:rPr sz="2300" spc="-7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2020</a:t>
                      </a:r>
                      <a:r>
                        <a:rPr sz="2300" spc="-8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2300" spc="-6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04</a:t>
                      </a:r>
                      <a:r>
                        <a:rPr sz="2300" spc="-7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2300" spc="-6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2300" spc="-65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solidFill>
                            <a:srgbClr val="002C39"/>
                          </a:solidFill>
                          <a:latin typeface="Arial"/>
                          <a:cs typeface="Arial"/>
                        </a:rPr>
                        <a:t>olur.</a:t>
                      </a: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3348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24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E03B3-B736-6BBD-AC54-67EB0C4B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1" y="1462088"/>
            <a:ext cx="11449755" cy="4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Bugün ne yapıyoruz?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Veritabanı Temel Kavramlar</a:t>
            </a:r>
          </a:p>
          <a:p>
            <a:r>
              <a:rPr lang="en-US" sz="3600" dirty="0"/>
              <a:t>Veri Türleri ve Sınırlamaları</a:t>
            </a:r>
            <a:endParaRPr lang="en-TR" sz="3600" dirty="0">
              <a:solidFill>
                <a:srgbClr val="C00000"/>
              </a:solidFill>
            </a:endParaRPr>
          </a:p>
          <a:p>
            <a:r>
              <a:rPr lang="tr-TR" sz="3600" dirty="0"/>
              <a:t>PostgreSQL’ de DB ve Tablo Oluşturma</a:t>
            </a:r>
          </a:p>
        </p:txBody>
      </p:sp>
      <p:pic>
        <p:nvPicPr>
          <p:cNvPr id="1026" name="Picture 2" descr="Has the time finally come for PostgreSQL? | ZDNET">
            <a:extLst>
              <a:ext uri="{FF2B5EF4-FFF2-40B4-BE49-F238E27FC236}">
                <a16:creationId xmlns:a16="http://schemas.microsoft.com/office/drawing/2014/main" id="{7BC548F1-2AB1-449D-5118-8F42CCB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16" y="2934667"/>
            <a:ext cx="3769569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7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 Popüler RDBMS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EFA3-B16D-1EF4-ADF9-E9844696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608" y="1533017"/>
            <a:ext cx="9192768" cy="4206383"/>
          </a:xfrm>
        </p:spPr>
        <p:txBody>
          <a:bodyPr>
            <a:normAutofit fontScale="62500" lnSpcReduction="20000"/>
          </a:bodyPr>
          <a:lstStyle/>
          <a:p>
            <a:r>
              <a:rPr lang="tr-TR" sz="3700" b="1" dirty="0">
                <a:solidFill>
                  <a:srgbClr val="C00000"/>
                </a:solidFill>
              </a:rPr>
              <a:t>SQL Server : </a:t>
            </a:r>
            <a:r>
              <a:rPr lang="tr-TR" sz="3700" dirty="0"/>
              <a:t>Microsoft tarafından geliştirilmiştir.</a:t>
            </a:r>
          </a:p>
          <a:p>
            <a:r>
              <a:rPr lang="tr-TR" sz="37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Negatif: </a:t>
            </a:r>
            <a:r>
              <a:rPr lang="tr-TR" sz="3700" dirty="0"/>
              <a:t>Lisans Ücreti – Kurumsal Kullanıcılar için binlerce dolar ödenmesi gereklidir.</a:t>
            </a:r>
          </a:p>
          <a:p>
            <a:r>
              <a:rPr lang="tr-TR" sz="3700" b="1" dirty="0">
                <a:solidFill>
                  <a:schemeClr val="accent4">
                    <a:lumMod val="75000"/>
                  </a:schemeClr>
                </a:solidFill>
              </a:rPr>
              <a:t>Pozitif:</a:t>
            </a:r>
            <a:r>
              <a:rPr lang="tr-TR" sz="3700" dirty="0"/>
              <a:t> Zengin bir </a:t>
            </a:r>
            <a:r>
              <a:rPr lang="tr-TR" sz="3700" dirty="0" err="1"/>
              <a:t>user</a:t>
            </a:r>
            <a:r>
              <a:rPr lang="tr-TR" sz="3700" dirty="0"/>
              <a:t> </a:t>
            </a:r>
            <a:r>
              <a:rPr lang="tr-TR" sz="3700" dirty="0" err="1"/>
              <a:t>interface</a:t>
            </a:r>
            <a:r>
              <a:rPr lang="tr-TR" sz="3700" dirty="0"/>
              <a:t>’ e sahip ve çok büyük dataların kullanılmasında sorunsuz </a:t>
            </a:r>
            <a:r>
              <a:rPr lang="tr-TR" sz="3700" dirty="0" err="1"/>
              <a:t>calışır</a:t>
            </a:r>
            <a:r>
              <a:rPr lang="tr-TR" sz="3700" dirty="0"/>
              <a:t>.</a:t>
            </a:r>
          </a:p>
          <a:p>
            <a:endParaRPr lang="tr-TR" sz="3700" dirty="0"/>
          </a:p>
          <a:p>
            <a:r>
              <a:rPr lang="tr-TR" sz="3700" b="1" dirty="0" err="1">
                <a:solidFill>
                  <a:srgbClr val="C00000"/>
                </a:solidFill>
              </a:rPr>
              <a:t>MySQL</a:t>
            </a:r>
            <a:r>
              <a:rPr lang="tr-TR" sz="3700" b="1" dirty="0">
                <a:solidFill>
                  <a:srgbClr val="C00000"/>
                </a:solidFill>
              </a:rPr>
              <a:t> Server: </a:t>
            </a:r>
            <a:r>
              <a:rPr lang="tr-TR" sz="3700" dirty="0" err="1"/>
              <a:t>Isvecli</a:t>
            </a:r>
            <a:r>
              <a:rPr lang="tr-TR" sz="3700" dirty="0"/>
              <a:t> </a:t>
            </a:r>
            <a:r>
              <a:rPr lang="tr-TR" sz="3700" dirty="0" err="1"/>
              <a:t>MySQL</a:t>
            </a:r>
            <a:r>
              <a:rPr lang="tr-TR" sz="3700" dirty="0"/>
              <a:t> </a:t>
            </a:r>
            <a:r>
              <a:rPr lang="tr-TR" sz="3700" dirty="0" err="1"/>
              <a:t>firmasi</a:t>
            </a:r>
            <a:r>
              <a:rPr lang="tr-TR" sz="3700" dirty="0"/>
              <a:t> </a:t>
            </a:r>
            <a:r>
              <a:rPr lang="tr-TR" sz="3700" dirty="0" err="1"/>
              <a:t>tarafindan</a:t>
            </a:r>
            <a:r>
              <a:rPr lang="tr-TR" sz="3700" dirty="0"/>
              <a:t> </a:t>
            </a:r>
            <a:r>
              <a:rPr lang="tr-TR" sz="3700" dirty="0" err="1"/>
              <a:t>gelistirildi</a:t>
            </a:r>
            <a:r>
              <a:rPr lang="tr-TR" sz="3700" dirty="0"/>
              <a:t>. 2010’da </a:t>
            </a:r>
            <a:r>
              <a:rPr lang="tr-TR" sz="3700" dirty="0" err="1"/>
              <a:t>Oracle</a:t>
            </a:r>
            <a:r>
              <a:rPr lang="tr-TR" sz="3700" dirty="0"/>
              <a:t> </a:t>
            </a:r>
            <a:r>
              <a:rPr lang="tr-TR" sz="3700" dirty="0" err="1"/>
              <a:t>satin</a:t>
            </a:r>
            <a:r>
              <a:rPr lang="tr-TR" sz="3700" dirty="0"/>
              <a:t> </a:t>
            </a:r>
            <a:r>
              <a:rPr lang="tr-TR" sz="3700" dirty="0" err="1"/>
              <a:t>aldi</a:t>
            </a:r>
            <a:endParaRPr lang="tr-TR" sz="3700" dirty="0"/>
          </a:p>
          <a:p>
            <a:r>
              <a:rPr lang="tr-TR" sz="37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Negatif: </a:t>
            </a:r>
            <a:r>
              <a:rPr lang="tr-TR" sz="3700" dirty="0" err="1"/>
              <a:t>Eszamanli</a:t>
            </a:r>
            <a:r>
              <a:rPr lang="tr-TR" sz="3700" dirty="0"/>
              <a:t> </a:t>
            </a:r>
            <a:r>
              <a:rPr lang="tr-TR" sz="3700" dirty="0" err="1"/>
              <a:t>cok</a:t>
            </a:r>
            <a:r>
              <a:rPr lang="tr-TR" sz="3700" dirty="0"/>
              <a:t> fazla </a:t>
            </a:r>
            <a:r>
              <a:rPr lang="tr-TR" sz="3700" dirty="0" err="1"/>
              <a:t>islem</a:t>
            </a:r>
            <a:r>
              <a:rPr lang="tr-TR" sz="3700" dirty="0"/>
              <a:t> </a:t>
            </a:r>
            <a:r>
              <a:rPr lang="tr-TR" sz="3700" dirty="0" err="1"/>
              <a:t>girildiginde</a:t>
            </a:r>
            <a:r>
              <a:rPr lang="tr-TR" sz="3700" dirty="0"/>
              <a:t> </a:t>
            </a:r>
            <a:r>
              <a:rPr lang="tr-TR" sz="3700" dirty="0" err="1"/>
              <a:t>calismayi</a:t>
            </a:r>
            <a:r>
              <a:rPr lang="tr-TR" sz="3700" dirty="0"/>
              <a:t> durdurabilir. </a:t>
            </a:r>
          </a:p>
          <a:p>
            <a:r>
              <a:rPr lang="tr-TR" sz="3700" b="1" dirty="0">
                <a:solidFill>
                  <a:schemeClr val="accent4">
                    <a:lumMod val="75000"/>
                  </a:schemeClr>
                </a:solidFill>
              </a:rPr>
              <a:t>Pozitif: </a:t>
            </a:r>
            <a:r>
              <a:rPr lang="tr-TR" sz="3700" dirty="0" err="1"/>
              <a:t>Acik</a:t>
            </a:r>
            <a:r>
              <a:rPr lang="tr-TR" sz="3700" dirty="0"/>
              <a:t> kaynak. Online destek ve </a:t>
            </a:r>
            <a:r>
              <a:rPr lang="tr-TR" sz="3700" dirty="0" err="1"/>
              <a:t>ucretsiz</a:t>
            </a:r>
            <a:r>
              <a:rPr lang="tr-TR" sz="3700" dirty="0"/>
              <a:t> </a:t>
            </a:r>
            <a:r>
              <a:rPr lang="tr-TR" sz="3700" dirty="0" err="1"/>
              <a:t>cok</a:t>
            </a:r>
            <a:r>
              <a:rPr lang="tr-TR" sz="3700" dirty="0"/>
              <a:t> fazla dokuman var.</a:t>
            </a:r>
          </a:p>
          <a:p>
            <a:endParaRPr lang="tr-TR" sz="3700" dirty="0"/>
          </a:p>
          <a:p>
            <a:endParaRPr lang="tr-TR" sz="3700" dirty="0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4ADCE8B6-D24B-794B-0054-882FAF0FB2D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170" y="1533017"/>
            <a:ext cx="2079267" cy="1515427"/>
          </a:xfrm>
          <a:prstGeom prst="rect">
            <a:avLst/>
          </a:prstGeom>
        </p:spPr>
      </p:pic>
      <p:pic>
        <p:nvPicPr>
          <p:cNvPr id="6146" name="Picture 2" descr="MySQL logo and symbol, meaning, history, PNG">
            <a:extLst>
              <a:ext uri="{FF2B5EF4-FFF2-40B4-BE49-F238E27FC236}">
                <a16:creationId xmlns:a16="http://schemas.microsoft.com/office/drawing/2014/main" id="{836E5C5A-4959-420B-AB0E-34ACBE39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702033"/>
            <a:ext cx="212028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418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 Popüler RDBMS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EFA3-B16D-1EF4-ADF9-E9844696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608" y="1533017"/>
            <a:ext cx="9192768" cy="4206383"/>
          </a:xfrm>
        </p:spPr>
        <p:txBody>
          <a:bodyPr>
            <a:normAutofit fontScale="475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3600" b="1" dirty="0">
                <a:solidFill>
                  <a:srgbClr val="C00000"/>
                </a:solidFill>
              </a:rPr>
              <a:t>PostgreSQL Server : </a:t>
            </a:r>
            <a:r>
              <a:rPr lang="tr-TR" sz="3700" dirty="0" err="1"/>
              <a:t>Created</a:t>
            </a:r>
            <a:r>
              <a:rPr lang="tr-TR" sz="3700" dirty="0"/>
              <a:t> </a:t>
            </a:r>
            <a:r>
              <a:rPr lang="tr-TR" sz="3700" dirty="0" err="1"/>
              <a:t>by</a:t>
            </a:r>
            <a:r>
              <a:rPr lang="tr-TR" sz="3700" dirty="0"/>
              <a:t> a </a:t>
            </a:r>
            <a:r>
              <a:rPr lang="tr-TR" sz="3700" dirty="0" err="1"/>
              <a:t>computer</a:t>
            </a:r>
            <a:r>
              <a:rPr lang="tr-TR" sz="3700" dirty="0"/>
              <a:t> </a:t>
            </a:r>
            <a:r>
              <a:rPr lang="tr-TR" sz="3700" dirty="0" err="1"/>
              <a:t>science</a:t>
            </a:r>
            <a:r>
              <a:rPr lang="tr-TR" sz="3700" dirty="0"/>
              <a:t> </a:t>
            </a:r>
            <a:r>
              <a:rPr lang="tr-TR" sz="3700" dirty="0" err="1"/>
              <a:t>professor</a:t>
            </a:r>
            <a:r>
              <a:rPr lang="tr-TR" sz="3700" dirty="0"/>
              <a:t> Michael </a:t>
            </a:r>
            <a:r>
              <a:rPr lang="tr-TR" sz="3700" dirty="0" err="1"/>
              <a:t>Stonebraker</a:t>
            </a:r>
            <a:r>
              <a:rPr lang="tr-TR" sz="3700" dirty="0"/>
              <a:t>.</a:t>
            </a:r>
          </a:p>
          <a:p>
            <a:r>
              <a:rPr lang="tr-TR" sz="3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Negatif: </a:t>
            </a:r>
            <a:r>
              <a:rPr lang="tr-TR" sz="3700" dirty="0"/>
              <a:t>İleri seviye yönetimi diğerlerine göre zayıf.</a:t>
            </a:r>
          </a:p>
          <a:p>
            <a:r>
              <a:rPr lang="tr-TR" sz="3600" b="1" dirty="0">
                <a:solidFill>
                  <a:schemeClr val="accent4">
                    <a:lumMod val="75000"/>
                  </a:schemeClr>
                </a:solidFill>
              </a:rPr>
              <a:t>Pozitif: </a:t>
            </a:r>
            <a:r>
              <a:rPr lang="tr-TR" sz="3700" dirty="0"/>
              <a:t>Yeni nesil olarak ortaya </a:t>
            </a:r>
            <a:r>
              <a:rPr lang="tr-TR" sz="3700" dirty="0" err="1"/>
              <a:t>cikti</a:t>
            </a:r>
            <a:r>
              <a:rPr lang="tr-TR" sz="3700" dirty="0"/>
              <a:t>. </a:t>
            </a:r>
            <a:r>
              <a:rPr lang="tr-TR" sz="3700" dirty="0" err="1"/>
              <a:t>Kisisellestirme</a:t>
            </a:r>
            <a:r>
              <a:rPr lang="tr-TR" sz="3700" dirty="0"/>
              <a:t> </a:t>
            </a:r>
            <a:r>
              <a:rPr lang="tr-TR" sz="3700" dirty="0" err="1"/>
              <a:t>mumkundur</a:t>
            </a:r>
            <a:r>
              <a:rPr lang="tr-TR" sz="3700" dirty="0"/>
              <a:t>, zor </a:t>
            </a:r>
            <a:r>
              <a:rPr lang="tr-TR" sz="3700" dirty="0" err="1"/>
              <a:t>gorevler</a:t>
            </a:r>
            <a:r>
              <a:rPr lang="tr-TR" sz="3700" dirty="0"/>
              <a:t> </a:t>
            </a:r>
            <a:r>
              <a:rPr lang="tr-TR" sz="3700" dirty="0" err="1"/>
              <a:t>icin</a:t>
            </a:r>
            <a:r>
              <a:rPr lang="tr-TR" sz="3700" dirty="0"/>
              <a:t> ideal olabilir.</a:t>
            </a:r>
          </a:p>
          <a:p>
            <a:endParaRPr lang="tr-TR" sz="3700" dirty="0"/>
          </a:p>
          <a:p>
            <a:endParaRPr lang="tr-TR" sz="3700" dirty="0"/>
          </a:p>
          <a:p>
            <a:endParaRPr lang="tr-TR" sz="3700" dirty="0"/>
          </a:p>
          <a:p>
            <a:r>
              <a:rPr lang="tr-TR" sz="3700" b="1" dirty="0">
                <a:solidFill>
                  <a:schemeClr val="accent2"/>
                </a:solidFill>
              </a:rPr>
              <a:t>PL/SQL </a:t>
            </a:r>
            <a:r>
              <a:rPr lang="tr-TR" sz="3700" dirty="0" err="1"/>
              <a:t>Oracle</a:t>
            </a:r>
            <a:r>
              <a:rPr lang="tr-TR" sz="3700" dirty="0"/>
              <a:t> </a:t>
            </a:r>
            <a:r>
              <a:rPr lang="tr-TR" sz="3700" dirty="0" err="1"/>
              <a:t>database</a:t>
            </a:r>
            <a:r>
              <a:rPr lang="tr-TR" sz="3700" dirty="0"/>
              <a:t> </a:t>
            </a:r>
            <a:r>
              <a:rPr lang="tr-TR" sz="3700" dirty="0" err="1"/>
              <a:t>sunuculari</a:t>
            </a:r>
            <a:r>
              <a:rPr lang="tr-TR" sz="3700" dirty="0"/>
              <a:t> </a:t>
            </a:r>
            <a:r>
              <a:rPr lang="tr-TR" sz="3700" dirty="0" err="1"/>
              <a:t>icinde</a:t>
            </a:r>
            <a:r>
              <a:rPr lang="tr-TR" sz="3700" dirty="0"/>
              <a:t> </a:t>
            </a:r>
            <a:r>
              <a:rPr lang="tr-TR" sz="3700" dirty="0" err="1"/>
              <a:t>depolanir</a:t>
            </a:r>
            <a:endParaRPr lang="tr-TR" sz="3700" dirty="0"/>
          </a:p>
          <a:p>
            <a:r>
              <a:rPr lang="tr-TR" sz="3700" b="1" dirty="0">
                <a:solidFill>
                  <a:schemeClr val="accent2"/>
                </a:solidFill>
              </a:rPr>
              <a:t>PL/SQL </a:t>
            </a:r>
            <a:r>
              <a:rPr lang="tr-TR" sz="3700" dirty="0"/>
              <a:t>SQL </a:t>
            </a:r>
            <a:r>
              <a:rPr lang="tr-TR" sz="3700" dirty="0" err="1"/>
              <a:t>komutlarini</a:t>
            </a:r>
            <a:r>
              <a:rPr lang="tr-TR" sz="3700" dirty="0"/>
              <a:t> </a:t>
            </a:r>
            <a:r>
              <a:rPr lang="tr-TR" sz="3700" dirty="0" err="1"/>
              <a:t>ozellikle</a:t>
            </a:r>
            <a:r>
              <a:rPr lang="tr-TR" sz="3700" dirty="0"/>
              <a:t> </a:t>
            </a:r>
            <a:r>
              <a:rPr lang="tr-TR" sz="3700" dirty="0" err="1"/>
              <a:t>karsilamak</a:t>
            </a:r>
            <a:r>
              <a:rPr lang="tr-TR" sz="3700" dirty="0"/>
              <a:t> </a:t>
            </a:r>
            <a:r>
              <a:rPr lang="tr-TR" sz="3700" dirty="0" err="1"/>
              <a:t>uzere</a:t>
            </a:r>
            <a:r>
              <a:rPr lang="tr-TR" sz="3700" dirty="0"/>
              <a:t> dizayn </a:t>
            </a:r>
            <a:r>
              <a:rPr lang="tr-TR" sz="3700" dirty="0" err="1"/>
              <a:t>edilmistir</a:t>
            </a:r>
            <a:r>
              <a:rPr lang="tr-TR" sz="3700" dirty="0"/>
              <a:t>.</a:t>
            </a:r>
          </a:p>
          <a:p>
            <a:r>
              <a:rPr lang="tr-TR" sz="3700" b="1" dirty="0" err="1">
                <a:solidFill>
                  <a:srgbClr val="C00000"/>
                </a:solidFill>
              </a:rPr>
              <a:t>Pros</a:t>
            </a:r>
            <a:r>
              <a:rPr lang="tr-TR" sz="3700" b="1" dirty="0">
                <a:solidFill>
                  <a:srgbClr val="C00000"/>
                </a:solidFill>
              </a:rPr>
              <a:t>: </a:t>
            </a:r>
            <a:r>
              <a:rPr lang="tr-TR" sz="3700" dirty="0"/>
              <a:t>PL/SQL </a:t>
            </a:r>
            <a:r>
              <a:rPr lang="tr-TR" sz="3700" dirty="0" err="1"/>
              <a:t>yuksek</a:t>
            </a:r>
            <a:r>
              <a:rPr lang="tr-TR" sz="3700" dirty="0"/>
              <a:t> </a:t>
            </a:r>
            <a:r>
              <a:rPr lang="tr-TR" sz="3700" dirty="0" err="1"/>
              <a:t>guvenlik</a:t>
            </a:r>
            <a:r>
              <a:rPr lang="tr-TR" sz="3700" dirty="0"/>
              <a:t> seviyesi </a:t>
            </a:r>
            <a:r>
              <a:rPr lang="tr-TR" sz="3700" dirty="0" err="1"/>
              <a:t>saglar</a:t>
            </a:r>
            <a:r>
              <a:rPr lang="tr-TR" sz="3700" dirty="0"/>
              <a:t> ve Object-</a:t>
            </a:r>
            <a:r>
              <a:rPr lang="tr-TR" sz="3700" dirty="0" err="1"/>
              <a:t>Oriented</a:t>
            </a:r>
            <a:r>
              <a:rPr lang="tr-TR" sz="3700" dirty="0"/>
              <a:t> </a:t>
            </a:r>
            <a:r>
              <a:rPr lang="tr-TR" sz="3700" dirty="0" err="1"/>
              <a:t>Programing’e</a:t>
            </a:r>
            <a:r>
              <a:rPr lang="tr-TR" sz="3700" dirty="0"/>
              <a:t> uyumludur. Komplike ve yüksek miktarda veri içeren yapılar için en çok tercih edilen Relational DB‘ </a:t>
            </a:r>
            <a:r>
              <a:rPr lang="tr-TR" sz="3700" dirty="0" err="1"/>
              <a:t>dir</a:t>
            </a:r>
            <a:r>
              <a:rPr lang="tr-TR" sz="3700" dirty="0"/>
              <a:t>.</a:t>
            </a:r>
          </a:p>
          <a:p>
            <a:endParaRPr lang="tr-TR" sz="3700" dirty="0"/>
          </a:p>
          <a:p>
            <a:endParaRPr lang="tr-TR" sz="37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2B404E-D061-03D4-0B98-C32F41AC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1" y="1533017"/>
            <a:ext cx="1757597" cy="18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racle Database Design - Techasoft">
            <a:extLst>
              <a:ext uri="{FF2B5EF4-FFF2-40B4-BE49-F238E27FC236}">
                <a16:creationId xmlns:a16="http://schemas.microsoft.com/office/drawing/2014/main" id="{368C0B2A-F853-A493-AD7B-4E2EB932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4" y="3636208"/>
            <a:ext cx="1813427" cy="18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4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PostgreSQL Kurulum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1372ECF-DDB6-AFFB-7C0B-213D8390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749" y="2038172"/>
            <a:ext cx="2112819" cy="211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ual Logo Apple untuk Macbook - 3M Clear Matte - Jakarta Barat -  Warungkomplit | Tokopedia">
            <a:extLst>
              <a:ext uri="{FF2B5EF4-FFF2-40B4-BE49-F238E27FC236}">
                <a16:creationId xmlns:a16="http://schemas.microsoft.com/office/drawing/2014/main" id="{342276E7-547F-E77D-1470-4F08C8BDA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17" y="1828500"/>
            <a:ext cx="2427698" cy="242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0C9BA-EC70-C30D-CAB9-D83AA1E86552}"/>
              </a:ext>
            </a:extLst>
          </p:cNvPr>
          <p:cNvSpPr txBox="1"/>
          <p:nvPr/>
        </p:nvSpPr>
        <p:spPr>
          <a:xfrm>
            <a:off x="3323970" y="4833169"/>
            <a:ext cx="55440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Kurulum Linki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https://www.postgresql.org/download/</a:t>
            </a:r>
            <a:endParaRPr lang="en-T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2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0F0B0C-C3D7-7214-4148-98D47AC71A82}"/>
              </a:ext>
            </a:extLst>
          </p:cNvPr>
          <p:cNvSpPr txBox="1"/>
          <p:nvPr/>
        </p:nvSpPr>
        <p:spPr>
          <a:xfrm>
            <a:off x="1430395" y="2921167"/>
            <a:ext cx="8523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-- 1- </a:t>
            </a:r>
            <a:r>
              <a:rPr lang="en-US" sz="6000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Yorum</a:t>
            </a:r>
            <a:r>
              <a:rPr lang="en-US" sz="60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Satırı</a:t>
            </a:r>
            <a:endParaRPr lang="en-US" sz="60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41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ostgreSQL Create Database - javatpoint">
            <a:extLst>
              <a:ext uri="{FF2B5EF4-FFF2-40B4-BE49-F238E27FC236}">
                <a16:creationId xmlns:a16="http://schemas.microsoft.com/office/drawing/2014/main" id="{DB337ADE-FC21-62AA-5ABC-D464FEE1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45" y="1690688"/>
            <a:ext cx="6222510" cy="31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21FB1-D839-CF87-0288-1A2FE2D2C64C}"/>
              </a:ext>
            </a:extLst>
          </p:cNvPr>
          <p:cNvSpPr txBox="1"/>
          <p:nvPr/>
        </p:nvSpPr>
        <p:spPr>
          <a:xfrm>
            <a:off x="100584" y="4922892"/>
            <a:ext cx="11990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-- 2- Database Oluşturma - DDL</a:t>
            </a:r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CREATE DATABASE </a:t>
            </a:r>
            <a:r>
              <a:rPr lang="en-US" sz="2800" dirty="0" err="1">
                <a:highlight>
                  <a:srgbClr val="FFFF00"/>
                </a:highlight>
              </a:rPr>
              <a:t>ms</a:t>
            </a:r>
            <a:r>
              <a:rPr lang="en-US" sz="2800" dirty="0">
                <a:highlight>
                  <a:srgbClr val="FFFF00"/>
                </a:highlight>
              </a:rPr>
              <a:t>; </a:t>
            </a:r>
          </a:p>
          <a:p>
            <a:pPr algn="ctr"/>
            <a:r>
              <a:rPr lang="en-US" sz="2800" dirty="0"/>
              <a:t>-- SQL </a:t>
            </a:r>
            <a:r>
              <a:rPr lang="en-US" sz="2800" dirty="0" err="1"/>
              <a:t>komutlarında</a:t>
            </a:r>
            <a:r>
              <a:rPr lang="en-US" sz="2800" dirty="0"/>
              <a:t> case sensitive </a:t>
            </a:r>
            <a:r>
              <a:rPr lang="en-US" sz="2800" dirty="0" err="1"/>
              <a:t>yoktur</a:t>
            </a:r>
            <a:r>
              <a:rPr lang="en-US" sz="2800" dirty="0"/>
              <a:t> ancak </a:t>
            </a:r>
            <a:r>
              <a:rPr lang="en-US" sz="2800" dirty="0" err="1"/>
              <a:t>değer</a:t>
            </a:r>
            <a:r>
              <a:rPr lang="en-US" sz="2800" dirty="0"/>
              <a:t> </a:t>
            </a:r>
            <a:r>
              <a:rPr lang="en-US" sz="2800" dirty="0" err="1"/>
              <a:t>atamalarında</a:t>
            </a:r>
            <a:r>
              <a:rPr lang="en-US" sz="2800" dirty="0"/>
              <a:t> vardır.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8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8" y="2736501"/>
            <a:ext cx="1199083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-- 3- Database Silme – DDL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DROP DATABASE </a:t>
            </a:r>
            <a:r>
              <a:rPr lang="en-US" sz="2800" dirty="0" err="1">
                <a:highlight>
                  <a:srgbClr val="FFFF00"/>
                </a:highlight>
              </a:rPr>
              <a:t>ms</a:t>
            </a:r>
            <a:r>
              <a:rPr lang="en-US" sz="2800" dirty="0">
                <a:highlight>
                  <a:srgbClr val="FFFF00"/>
                </a:highlight>
              </a:rPr>
              <a:t>; </a:t>
            </a:r>
          </a:p>
          <a:p>
            <a:pPr algn="ctr"/>
            <a:endParaRPr lang="en-US" sz="2800" dirty="0">
              <a:highlight>
                <a:srgbClr val="FFFF00"/>
              </a:highlight>
            </a:endParaRPr>
          </a:p>
          <a:p>
            <a:pPr algn="ctr"/>
            <a:r>
              <a:rPr lang="en-US" sz="2400" dirty="0"/>
              <a:t>-- Silme </a:t>
            </a:r>
            <a:r>
              <a:rPr lang="en-US" sz="2400" dirty="0" err="1"/>
              <a:t>işleminin</a:t>
            </a:r>
            <a:r>
              <a:rPr lang="en-US" sz="2400" dirty="0"/>
              <a:t> </a:t>
            </a:r>
            <a:r>
              <a:rPr lang="en-US" sz="2400" dirty="0" err="1"/>
              <a:t>yapılabilmesi</a:t>
            </a:r>
            <a:r>
              <a:rPr lang="en-US" sz="2400" dirty="0"/>
              <a:t> için Database' den Disconnect yapılması </a:t>
            </a:r>
            <a:r>
              <a:rPr lang="en-US" sz="2400" dirty="0" err="1"/>
              <a:t>gerekmektedir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05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9" y="2136325"/>
            <a:ext cx="1199083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-- 4- Tablo Oluşturma – DDL</a:t>
            </a:r>
          </a:p>
          <a:p>
            <a:pPr algn="ctr"/>
            <a:endParaRPr lang="en-US" sz="2800" dirty="0"/>
          </a:p>
          <a:p>
            <a:r>
              <a:rPr lang="en-US" sz="2800" dirty="0">
                <a:highlight>
                  <a:srgbClr val="FFFF00"/>
                </a:highlight>
              </a:rPr>
              <a:t>CREATE TABLE students(</a:t>
            </a:r>
          </a:p>
          <a:p>
            <a:r>
              <a:rPr lang="en-US" sz="2800" dirty="0">
                <a:highlight>
                  <a:srgbClr val="FFFF00"/>
                </a:highlight>
              </a:rPr>
              <a:t>	id CHAR(4),</a:t>
            </a:r>
          </a:p>
          <a:p>
            <a:r>
              <a:rPr lang="en-US" sz="2800" dirty="0">
                <a:highlight>
                  <a:srgbClr val="FFFF00"/>
                </a:highlight>
              </a:rPr>
              <a:t>	name VARCHAR(50),</a:t>
            </a:r>
          </a:p>
          <a:p>
            <a:r>
              <a:rPr lang="en-US" sz="2800" dirty="0">
                <a:highlight>
                  <a:srgbClr val="FFFF00"/>
                </a:highlight>
              </a:rPr>
              <a:t>	grade REAL,</a:t>
            </a:r>
          </a:p>
          <a:p>
            <a:r>
              <a:rPr lang="en-US" sz="2800" dirty="0">
                <a:highlight>
                  <a:srgbClr val="FFFF00"/>
                </a:highlight>
              </a:rPr>
              <a:t>	</a:t>
            </a:r>
            <a:r>
              <a:rPr lang="en-US" sz="2800" dirty="0" err="1">
                <a:highlight>
                  <a:srgbClr val="FFFF00"/>
                </a:highlight>
              </a:rPr>
              <a:t>register_date</a:t>
            </a:r>
            <a:r>
              <a:rPr lang="en-US" sz="2800" dirty="0">
                <a:highlight>
                  <a:srgbClr val="FFFF00"/>
                </a:highlight>
              </a:rPr>
              <a:t> DATE</a:t>
            </a:r>
          </a:p>
          <a:p>
            <a:r>
              <a:rPr lang="en-US" sz="2800" dirty="0">
                <a:highlight>
                  <a:srgbClr val="FFFF00"/>
                </a:highlight>
              </a:rPr>
              <a:t>); </a:t>
            </a:r>
          </a:p>
          <a:p>
            <a:endParaRPr lang="en-US" sz="2800" dirty="0">
              <a:highlight>
                <a:srgbClr val="FFFF00"/>
              </a:highlight>
            </a:endParaRPr>
          </a:p>
          <a:p>
            <a:pPr algn="ctr"/>
            <a:r>
              <a:rPr lang="en-US" sz="2000" dirty="0"/>
              <a:t>-- ; kullanmak </a:t>
            </a:r>
            <a:r>
              <a:rPr lang="en-US" sz="2000" dirty="0" err="1"/>
              <a:t>zorunda</a:t>
            </a:r>
            <a:r>
              <a:rPr lang="en-US" sz="2000" dirty="0"/>
              <a:t> </a:t>
            </a:r>
            <a:r>
              <a:rPr lang="en-US" sz="2000" dirty="0" err="1"/>
              <a:t>değiliz</a:t>
            </a:r>
            <a:r>
              <a:rPr lang="en-US" sz="2000" dirty="0"/>
              <a:t>. Birden fazla komutu </a:t>
            </a:r>
            <a:r>
              <a:rPr lang="en-US" sz="2000" dirty="0" err="1"/>
              <a:t>çalıştırmak</a:t>
            </a:r>
            <a:r>
              <a:rPr lang="en-US" sz="2000" dirty="0"/>
              <a:t> </a:t>
            </a:r>
            <a:r>
              <a:rPr lang="en-US" sz="2000" dirty="0" err="1"/>
              <a:t>istediğinizde</a:t>
            </a:r>
            <a:r>
              <a:rPr lang="en-US" sz="2000" dirty="0"/>
              <a:t> </a:t>
            </a:r>
            <a:r>
              <a:rPr lang="en-US" sz="2000" dirty="0" err="1"/>
              <a:t>sorgunun</a:t>
            </a:r>
            <a:r>
              <a:rPr lang="en-US" sz="2000" dirty="0"/>
              <a:t> </a:t>
            </a:r>
            <a:r>
              <a:rPr lang="en-US" sz="2000" dirty="0" err="1"/>
              <a:t>bittiği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-- </a:t>
            </a:r>
            <a:r>
              <a:rPr lang="en-US" sz="2000" dirty="0" err="1"/>
              <a:t>yeri</a:t>
            </a:r>
            <a:r>
              <a:rPr lang="en-US" sz="2000" dirty="0"/>
              <a:t> </a:t>
            </a:r>
            <a:r>
              <a:rPr lang="en-US" sz="2000" dirty="0" err="1"/>
              <a:t>belirtmek</a:t>
            </a:r>
            <a:r>
              <a:rPr lang="en-US" sz="2000" dirty="0"/>
              <a:t> için kullanılır. Daha readable bir </a:t>
            </a:r>
            <a:r>
              <a:rPr lang="en-US" sz="2000" dirty="0" err="1"/>
              <a:t>yapı</a:t>
            </a:r>
            <a:r>
              <a:rPr lang="en-US" sz="2000" dirty="0"/>
              <a:t> </a:t>
            </a:r>
            <a:r>
              <a:rPr lang="en-US" sz="2000" dirty="0" err="1"/>
              <a:t>kavuşturmak</a:t>
            </a:r>
            <a:r>
              <a:rPr lang="en-US" sz="2000" dirty="0"/>
              <a:t> </a:t>
            </a:r>
            <a:r>
              <a:rPr lang="en-US" sz="2000" dirty="0" err="1"/>
              <a:t>istediğiniz</a:t>
            </a:r>
            <a:r>
              <a:rPr lang="en-US" sz="2000" dirty="0"/>
              <a:t> </a:t>
            </a:r>
            <a:r>
              <a:rPr lang="en-US" sz="2000" dirty="0" err="1"/>
              <a:t>zamanda</a:t>
            </a:r>
            <a:r>
              <a:rPr lang="en-US" sz="2000" dirty="0"/>
              <a:t> bunu </a:t>
            </a:r>
            <a:r>
              <a:rPr lang="en-US" sz="2000" dirty="0" err="1"/>
              <a:t>kullanabilirsiniz</a:t>
            </a:r>
            <a:r>
              <a:rPr lang="en-US" sz="2000" dirty="0"/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444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9" y="2875360"/>
            <a:ext cx="119908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-- 5- Var olan bir </a:t>
            </a:r>
            <a:r>
              <a:rPr lang="en-US" sz="2800" dirty="0" err="1"/>
              <a:t>tablodan</a:t>
            </a:r>
            <a:r>
              <a:rPr lang="en-US" sz="2800" dirty="0"/>
              <a:t> yeni bir </a:t>
            </a:r>
            <a:r>
              <a:rPr lang="en-US" sz="2800" dirty="0" err="1"/>
              <a:t>tablo</a:t>
            </a:r>
            <a:r>
              <a:rPr lang="en-US" sz="2800" dirty="0"/>
              <a:t> </a:t>
            </a:r>
            <a:r>
              <a:rPr lang="en-US" sz="2800" dirty="0" err="1"/>
              <a:t>oluşturma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CREATE TABLE grades as SELECT name, grade FROM students;</a:t>
            </a:r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 </a:t>
            </a:r>
          </a:p>
          <a:p>
            <a:pPr algn="ctr"/>
            <a:r>
              <a:rPr lang="en-US" sz="2800" dirty="0"/>
              <a:t>-- </a:t>
            </a:r>
            <a:r>
              <a:rPr lang="en-US" sz="2800" dirty="0" err="1"/>
              <a:t>Sadece</a:t>
            </a:r>
            <a:r>
              <a:rPr lang="en-US" sz="2800" dirty="0"/>
              <a:t> isim ve </a:t>
            </a:r>
            <a:r>
              <a:rPr lang="en-US" sz="2800" dirty="0" err="1"/>
              <a:t>notları</a:t>
            </a:r>
            <a:r>
              <a:rPr lang="en-US" sz="2800" dirty="0"/>
              <a:t> </a:t>
            </a:r>
            <a:r>
              <a:rPr lang="en-US" sz="2800" dirty="0" err="1"/>
              <a:t>tutan</a:t>
            </a:r>
            <a:r>
              <a:rPr lang="en-US" sz="2800" dirty="0"/>
              <a:t> bir </a:t>
            </a:r>
            <a:r>
              <a:rPr lang="en-US" sz="2800" dirty="0" err="1"/>
              <a:t>tablo</a:t>
            </a:r>
            <a:r>
              <a:rPr lang="en-US" sz="2800" dirty="0"/>
              <a:t> </a:t>
            </a:r>
            <a:r>
              <a:rPr lang="en-US" sz="2800" dirty="0" err="1"/>
              <a:t>yapıldı</a:t>
            </a:r>
            <a:r>
              <a:rPr lang="en-US" sz="2800" dirty="0"/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15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100584" y="2048642"/>
            <a:ext cx="11990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-- 6- Tablo </a:t>
            </a:r>
            <a:r>
              <a:rPr lang="en-US" sz="2800" dirty="0" err="1"/>
              <a:t>içine</a:t>
            </a:r>
            <a:r>
              <a:rPr lang="en-US" sz="2800" dirty="0"/>
              <a:t> veri ekleme – DML</a:t>
            </a:r>
          </a:p>
          <a:p>
            <a:pPr algn="ctr"/>
            <a:endParaRPr lang="en-US" sz="2800" dirty="0"/>
          </a:p>
          <a:p>
            <a:r>
              <a:rPr lang="en-US" sz="2800" dirty="0">
                <a:highlight>
                  <a:srgbClr val="FFFF00"/>
                </a:highlight>
              </a:rPr>
              <a:t>INSERT INTO students VALUES ('1000','Mehmet', 92.8, '2021-01-01');</a:t>
            </a:r>
          </a:p>
          <a:p>
            <a:r>
              <a:rPr lang="en-US" sz="2800" dirty="0">
                <a:highlight>
                  <a:srgbClr val="FFFF00"/>
                </a:highlight>
              </a:rPr>
              <a:t>INSERT INTO students VALUES ('1001','Sungur', 81, '2022-10-08');</a:t>
            </a:r>
          </a:p>
          <a:p>
            <a:r>
              <a:rPr lang="en-US" sz="2800" dirty="0">
                <a:highlight>
                  <a:srgbClr val="FFFF00"/>
                </a:highlight>
              </a:rPr>
              <a:t>INSERT INTO students VALUES ('1002','Kerem', 100, now());</a:t>
            </a:r>
          </a:p>
          <a:p>
            <a:endParaRPr lang="en-US" sz="2800" dirty="0">
              <a:highlight>
                <a:srgbClr val="FFFF00"/>
              </a:highlight>
            </a:endParaRPr>
          </a:p>
          <a:p>
            <a:pPr algn="ctr"/>
            <a:r>
              <a:rPr lang="en-US" sz="2400" dirty="0"/>
              <a:t>-- Komutları çok </a:t>
            </a:r>
            <a:r>
              <a:rPr lang="en-US" sz="2400" dirty="0" err="1"/>
              <a:t>seçerekde</a:t>
            </a:r>
            <a:r>
              <a:rPr lang="en-US" sz="2400" dirty="0"/>
              <a:t> Execute </a:t>
            </a:r>
            <a:r>
              <a:rPr lang="en-US" sz="2400" dirty="0" err="1"/>
              <a:t>edebilirsiniz</a:t>
            </a:r>
            <a:r>
              <a:rPr lang="en-US" sz="2400" dirty="0"/>
              <a:t>. Bunun için ; </a:t>
            </a:r>
            <a:r>
              <a:rPr lang="en-US" sz="2400" dirty="0" err="1"/>
              <a:t>kullanılması</a:t>
            </a:r>
            <a:r>
              <a:rPr lang="en-US" sz="2400" dirty="0"/>
              <a:t> </a:t>
            </a:r>
            <a:r>
              <a:rPr lang="en-US" sz="2400" dirty="0" err="1"/>
              <a:t>gerekmektedir</a:t>
            </a:r>
            <a:r>
              <a:rPr lang="en-US" sz="2400" dirty="0"/>
              <a:t>.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7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9" y="2875360"/>
            <a:ext cx="11990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-- 7- </a:t>
            </a:r>
            <a:r>
              <a:rPr lang="en-US" sz="2800" dirty="0" err="1"/>
              <a:t>Tablonın</a:t>
            </a:r>
            <a:r>
              <a:rPr lang="en-US" sz="2800" dirty="0"/>
              <a:t> </a:t>
            </a:r>
            <a:r>
              <a:rPr lang="en-US" sz="2800" dirty="0" err="1"/>
              <a:t>bazı</a:t>
            </a:r>
            <a:r>
              <a:rPr lang="en-US" sz="2800" dirty="0"/>
              <a:t> </a:t>
            </a:r>
            <a:r>
              <a:rPr lang="en-US" sz="2800" dirty="0" err="1"/>
              <a:t>sütunlarına</a:t>
            </a:r>
            <a:r>
              <a:rPr lang="en-US" sz="2800" dirty="0"/>
              <a:t> veri ekleme – DML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INSERT INTO students(</a:t>
            </a:r>
            <a:r>
              <a:rPr lang="en-US" sz="2800" dirty="0" err="1">
                <a:highlight>
                  <a:srgbClr val="FFFF00"/>
                </a:highlight>
              </a:rPr>
              <a:t>name,grade</a:t>
            </a:r>
            <a:r>
              <a:rPr lang="en-US" sz="2800" dirty="0">
                <a:highlight>
                  <a:srgbClr val="FFFF00"/>
                </a:highlight>
              </a:rPr>
              <a:t>) VALUES ('</a:t>
            </a:r>
            <a:r>
              <a:rPr lang="en-US" sz="2800" dirty="0" err="1">
                <a:highlight>
                  <a:srgbClr val="FFFF00"/>
                </a:highlight>
              </a:rPr>
              <a:t>Aslı</a:t>
            </a:r>
            <a:r>
              <a:rPr lang="en-US" sz="2800" dirty="0">
                <a:highlight>
                  <a:srgbClr val="FFFF00"/>
                </a:highlight>
              </a:rPr>
              <a:t>', 87);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049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SQL Nedir?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3700" b="1" dirty="0">
                <a:solidFill>
                  <a:srgbClr val="C00000"/>
                </a:solidFill>
              </a:rPr>
              <a:t>S</a:t>
            </a:r>
            <a:r>
              <a:rPr lang="tr-TR" sz="3700" dirty="0"/>
              <a:t>tructred</a:t>
            </a:r>
          </a:p>
          <a:p>
            <a:pPr marL="0" indent="0" algn="just">
              <a:buNone/>
            </a:pPr>
            <a:r>
              <a:rPr lang="tr-TR" sz="3700" b="1" dirty="0">
                <a:solidFill>
                  <a:srgbClr val="C00000"/>
                </a:solidFill>
              </a:rPr>
              <a:t>Q</a:t>
            </a:r>
            <a:r>
              <a:rPr lang="tr-TR" sz="3700" dirty="0"/>
              <a:t>uery</a:t>
            </a:r>
          </a:p>
          <a:p>
            <a:pPr marL="0" indent="0" algn="just">
              <a:buNone/>
            </a:pPr>
            <a:r>
              <a:rPr lang="tr-TR" sz="3700" b="1" dirty="0">
                <a:solidFill>
                  <a:srgbClr val="C00000"/>
                </a:solidFill>
              </a:rPr>
              <a:t>L</a:t>
            </a:r>
            <a:r>
              <a:rPr lang="tr-TR" sz="3700" dirty="0"/>
              <a:t>anguage</a:t>
            </a:r>
          </a:p>
          <a:p>
            <a:pPr algn="just"/>
            <a:r>
              <a:rPr lang="tr-TR" sz="3700" b="1" dirty="0">
                <a:solidFill>
                  <a:srgbClr val="C00000"/>
                </a:solidFill>
              </a:rPr>
              <a:t>Y</a:t>
            </a:r>
            <a:r>
              <a:rPr lang="tr-TR" sz="3700" dirty="0"/>
              <a:t>apısal </a:t>
            </a:r>
            <a:r>
              <a:rPr lang="tr-TR" sz="3700" b="1" dirty="0">
                <a:solidFill>
                  <a:srgbClr val="C00000"/>
                </a:solidFill>
              </a:rPr>
              <a:t>S</a:t>
            </a:r>
            <a:r>
              <a:rPr lang="tr-TR" sz="3700" dirty="0"/>
              <a:t>orgulama </a:t>
            </a:r>
            <a:r>
              <a:rPr lang="tr-TR" sz="3700" dirty="0">
                <a:solidFill>
                  <a:srgbClr val="C00000"/>
                </a:solidFill>
              </a:rPr>
              <a:t>D</a:t>
            </a:r>
            <a:r>
              <a:rPr lang="tr-TR" sz="3700" dirty="0"/>
              <a:t>ili</a:t>
            </a:r>
            <a:endParaRPr lang="en-TR" sz="3700" dirty="0"/>
          </a:p>
        </p:txBody>
      </p:sp>
      <p:pic>
        <p:nvPicPr>
          <p:cNvPr id="6146" name="Picture 2" descr="The Best Way to Learn SQL - Learn to code in 30 Days!">
            <a:extLst>
              <a:ext uri="{FF2B5EF4-FFF2-40B4-BE49-F238E27FC236}">
                <a16:creationId xmlns:a16="http://schemas.microsoft.com/office/drawing/2014/main" id="{C7CEDFD4-55BC-5B32-059A-349F055A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67" y="1877504"/>
            <a:ext cx="6404155" cy="336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86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9" y="2875360"/>
            <a:ext cx="11990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-- 8- </a:t>
            </a:r>
            <a:r>
              <a:rPr lang="en-US" sz="2800" dirty="0" err="1"/>
              <a:t>Tablonun</a:t>
            </a:r>
            <a:r>
              <a:rPr lang="en-US" sz="2800" dirty="0"/>
              <a:t> tüm </a:t>
            </a:r>
            <a:r>
              <a:rPr lang="en-US" sz="2800" dirty="0" err="1"/>
              <a:t>kayıtlarını</a:t>
            </a:r>
            <a:r>
              <a:rPr lang="en-US" sz="2800" dirty="0"/>
              <a:t> </a:t>
            </a:r>
            <a:r>
              <a:rPr lang="en-US" sz="2800" dirty="0" err="1"/>
              <a:t>getirme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SELECT * FROM students;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0016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69" y="2875360"/>
            <a:ext cx="11990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-- 9- </a:t>
            </a:r>
            <a:r>
              <a:rPr lang="en-US" sz="2800" dirty="0" err="1"/>
              <a:t>Tablonun</a:t>
            </a:r>
            <a:r>
              <a:rPr lang="en-US" sz="2800" dirty="0"/>
              <a:t> </a:t>
            </a:r>
            <a:r>
              <a:rPr lang="en-US" sz="2800" dirty="0" err="1"/>
              <a:t>bazı</a:t>
            </a:r>
            <a:r>
              <a:rPr lang="en-US" sz="2800" dirty="0"/>
              <a:t> </a:t>
            </a:r>
            <a:r>
              <a:rPr lang="en-US" sz="2800" dirty="0" err="1"/>
              <a:t>kayıtlarını</a:t>
            </a:r>
            <a:r>
              <a:rPr lang="en-US" sz="2800" dirty="0"/>
              <a:t> </a:t>
            </a:r>
            <a:r>
              <a:rPr lang="en-US" sz="2800" dirty="0" err="1"/>
              <a:t>getirme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SELECT </a:t>
            </a:r>
            <a:r>
              <a:rPr lang="en-US" sz="2800" dirty="0" err="1">
                <a:highlight>
                  <a:srgbClr val="FFFF00"/>
                </a:highlight>
              </a:rPr>
              <a:t>name,grade</a:t>
            </a:r>
            <a:r>
              <a:rPr lang="en-US" sz="2800" dirty="0">
                <a:highlight>
                  <a:srgbClr val="FFFF00"/>
                </a:highlight>
              </a:rPr>
              <a:t> FROM students;</a:t>
            </a:r>
            <a:endParaRPr lang="en-US" sz="16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8088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</a:t>
            </a:r>
            <a:r>
              <a:rPr lang="en-US" b="1" dirty="0" err="1"/>
              <a:t>İşlemleri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965812-B074-88B0-7722-282732CAC8A1}"/>
              </a:ext>
            </a:extLst>
          </p:cNvPr>
          <p:cNvSpPr txBox="1"/>
          <p:nvPr/>
        </p:nvSpPr>
        <p:spPr>
          <a:xfrm>
            <a:off x="201170" y="1689410"/>
            <a:ext cx="672572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/*-------- ÖDEV --------</a:t>
            </a:r>
          </a:p>
          <a:p>
            <a:r>
              <a:rPr lang="en-US" sz="1400" dirty="0"/>
              <a:t>1) Tablo Oluşturma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tedarikciler</a:t>
            </a:r>
            <a:r>
              <a:rPr lang="en-US" sz="1400" dirty="0"/>
              <a:t>" </a:t>
            </a:r>
            <a:r>
              <a:rPr lang="en-US" sz="1400" dirty="0" err="1"/>
              <a:t>isminde</a:t>
            </a:r>
            <a:r>
              <a:rPr lang="en-US" sz="1400" dirty="0"/>
              <a:t> bir </a:t>
            </a:r>
            <a:r>
              <a:rPr lang="en-US" sz="1400" dirty="0" err="1"/>
              <a:t>tablo</a:t>
            </a:r>
            <a:r>
              <a:rPr lang="en-US" sz="1400" dirty="0"/>
              <a:t> </a:t>
            </a:r>
            <a:r>
              <a:rPr lang="en-US" sz="1400" dirty="0" err="1"/>
              <a:t>olusturun</a:t>
            </a:r>
            <a:r>
              <a:rPr lang="en-US" sz="1400" dirty="0"/>
              <a:t>,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tedarikci_id</a:t>
            </a:r>
            <a:r>
              <a:rPr lang="en-US" sz="1400" dirty="0"/>
              <a:t>", "</a:t>
            </a:r>
            <a:r>
              <a:rPr lang="en-US" sz="1400" dirty="0" err="1"/>
              <a:t>tedarikci_ismi</a:t>
            </a:r>
            <a:r>
              <a:rPr lang="en-US" sz="1400" dirty="0"/>
              <a:t>", "</a:t>
            </a:r>
            <a:r>
              <a:rPr lang="en-US" sz="1400" dirty="0" err="1"/>
              <a:t>tedarikci_adres</a:t>
            </a:r>
            <a:r>
              <a:rPr lang="en-US" sz="1400" dirty="0"/>
              <a:t>"</a:t>
            </a:r>
          </a:p>
          <a:p>
            <a:r>
              <a:rPr lang="en-US" sz="1400" dirty="0"/>
              <a:t>ve "</a:t>
            </a:r>
            <a:r>
              <a:rPr lang="en-US" sz="1400" dirty="0" err="1"/>
              <a:t>ulasim_tarihi</a:t>
            </a:r>
            <a:r>
              <a:rPr lang="en-US" sz="1400" dirty="0"/>
              <a:t>"	</a:t>
            </a:r>
            <a:r>
              <a:rPr lang="en-US" sz="1400" dirty="0" err="1"/>
              <a:t>field'lari</a:t>
            </a:r>
            <a:r>
              <a:rPr lang="en-US" sz="1400" dirty="0"/>
              <a:t> olsun. </a:t>
            </a:r>
          </a:p>
          <a:p>
            <a:endParaRPr lang="en-US" sz="1400" dirty="0"/>
          </a:p>
          <a:p>
            <a:r>
              <a:rPr lang="en-US" sz="1400" dirty="0"/>
              <a:t>2) Var olan </a:t>
            </a:r>
            <a:r>
              <a:rPr lang="en-US" sz="1400" dirty="0" err="1"/>
              <a:t>tablodan</a:t>
            </a:r>
            <a:r>
              <a:rPr lang="en-US" sz="1400" dirty="0"/>
              <a:t> yeni </a:t>
            </a:r>
            <a:r>
              <a:rPr lang="en-US" sz="1400" dirty="0" err="1"/>
              <a:t>tablo</a:t>
            </a:r>
            <a:r>
              <a:rPr lang="en-US" sz="1400" dirty="0"/>
              <a:t> </a:t>
            </a:r>
            <a:r>
              <a:rPr lang="en-US" sz="1400" dirty="0" err="1"/>
              <a:t>olusturmak</a:t>
            </a:r>
            <a:r>
              <a:rPr lang="en-US" sz="1400" dirty="0"/>
              <a:t> </a:t>
            </a:r>
          </a:p>
          <a:p>
            <a:r>
              <a:rPr lang="en-US" sz="1400" dirty="0"/>
              <a:t> "</a:t>
            </a:r>
            <a:r>
              <a:rPr lang="en-US" sz="1400" dirty="0" err="1"/>
              <a:t>tedarikci_info</a:t>
            </a:r>
            <a:r>
              <a:rPr lang="en-US" sz="1400" dirty="0"/>
              <a:t>" </a:t>
            </a:r>
            <a:r>
              <a:rPr lang="en-US" sz="1400" dirty="0" err="1"/>
              <a:t>isminde</a:t>
            </a:r>
            <a:r>
              <a:rPr lang="en-US" sz="1400" dirty="0"/>
              <a:t> bir </a:t>
            </a:r>
            <a:r>
              <a:rPr lang="en-US" sz="1400" dirty="0" err="1"/>
              <a:t>tabloyu</a:t>
            </a:r>
            <a:r>
              <a:rPr lang="en-US" sz="1400" dirty="0"/>
              <a:t>  "</a:t>
            </a:r>
            <a:r>
              <a:rPr lang="en-US" sz="1400" dirty="0" err="1"/>
              <a:t>tedarikciler</a:t>
            </a:r>
            <a:r>
              <a:rPr lang="en-US" sz="1400" dirty="0"/>
              <a:t>" </a:t>
            </a:r>
            <a:r>
              <a:rPr lang="en-US" sz="1400" dirty="0" err="1"/>
              <a:t>tablosundan</a:t>
            </a:r>
            <a:r>
              <a:rPr lang="en-US" sz="1400" dirty="0"/>
              <a:t> </a:t>
            </a:r>
            <a:r>
              <a:rPr lang="en-US" sz="1400" dirty="0" err="1"/>
              <a:t>olusturun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Icinde</a:t>
            </a:r>
            <a:r>
              <a:rPr lang="en-US" sz="1400" dirty="0"/>
              <a:t> "</a:t>
            </a:r>
            <a:r>
              <a:rPr lang="en-US" sz="1400" dirty="0" err="1"/>
              <a:t>tedarikci_ismi</a:t>
            </a:r>
            <a:r>
              <a:rPr lang="en-US" sz="1400" dirty="0"/>
              <a:t>", "</a:t>
            </a:r>
            <a:r>
              <a:rPr lang="en-US" sz="1400" dirty="0" err="1"/>
              <a:t>ulasim_tarihi</a:t>
            </a:r>
            <a:r>
              <a:rPr lang="en-US" sz="1400" dirty="0"/>
              <a:t>" </a:t>
            </a:r>
            <a:r>
              <a:rPr lang="en-US" sz="1400" dirty="0" err="1"/>
              <a:t>field'lari</a:t>
            </a:r>
            <a:r>
              <a:rPr lang="en-US" sz="1400" dirty="0"/>
              <a:t> olsun</a:t>
            </a:r>
          </a:p>
          <a:p>
            <a:endParaRPr lang="en-US" sz="1400" dirty="0"/>
          </a:p>
          <a:p>
            <a:r>
              <a:rPr lang="en-US" sz="1400" dirty="0"/>
              <a:t>3) Data ekleme</a:t>
            </a:r>
          </a:p>
          <a:p>
            <a:r>
              <a:rPr lang="en-US" sz="1400" dirty="0"/>
              <a:t>" </a:t>
            </a:r>
            <a:r>
              <a:rPr lang="en-US" sz="1400" dirty="0" err="1"/>
              <a:t>ogretmenler</a:t>
            </a:r>
            <a:r>
              <a:rPr lang="en-US" sz="1400" dirty="0"/>
              <a:t>" </a:t>
            </a:r>
            <a:r>
              <a:rPr lang="en-US" sz="1400" dirty="0" err="1"/>
              <a:t>isminde</a:t>
            </a:r>
            <a:r>
              <a:rPr lang="en-US" sz="1400" dirty="0"/>
              <a:t> </a:t>
            </a:r>
            <a:r>
              <a:rPr lang="en-US" sz="1400" dirty="0" err="1"/>
              <a:t>tablo</a:t>
            </a:r>
            <a:r>
              <a:rPr lang="en-US" sz="1400" dirty="0"/>
              <a:t> </a:t>
            </a:r>
            <a:r>
              <a:rPr lang="en-US" sz="1400" dirty="0" err="1"/>
              <a:t>olusturun</a:t>
            </a:r>
            <a:r>
              <a:rPr lang="en-US" sz="1400" dirty="0"/>
              <a:t>.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Icinde</a:t>
            </a:r>
            <a:r>
              <a:rPr lang="en-US" sz="1400" dirty="0"/>
              <a:t> "</a:t>
            </a:r>
            <a:r>
              <a:rPr lang="en-US" sz="1400" dirty="0" err="1"/>
              <a:t>kimlik_no</a:t>
            </a:r>
            <a:r>
              <a:rPr lang="en-US" sz="1400" dirty="0"/>
              <a:t>", "isim", "brans" ve "</a:t>
            </a:r>
            <a:r>
              <a:rPr lang="en-US" sz="1400" dirty="0" err="1"/>
              <a:t>cinsiyet</a:t>
            </a:r>
            <a:r>
              <a:rPr lang="en-US" sz="1400" dirty="0"/>
              <a:t>" </a:t>
            </a:r>
            <a:r>
              <a:rPr lang="en-US" sz="1400" dirty="0" err="1"/>
              <a:t>field'lari</a:t>
            </a:r>
            <a:r>
              <a:rPr lang="en-US" sz="1400" dirty="0"/>
              <a:t> olsun.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ogretmenler</a:t>
            </a:r>
            <a:r>
              <a:rPr lang="en-US" sz="1400" dirty="0"/>
              <a:t>" </a:t>
            </a:r>
            <a:r>
              <a:rPr lang="en-US" sz="1400" dirty="0" err="1"/>
              <a:t>tablosuna</a:t>
            </a:r>
            <a:r>
              <a:rPr lang="en-US" sz="1400" dirty="0"/>
              <a:t> </a:t>
            </a:r>
            <a:r>
              <a:rPr lang="en-US" sz="1400" dirty="0" err="1"/>
              <a:t>bilgileri</a:t>
            </a:r>
            <a:r>
              <a:rPr lang="en-US" sz="1400" dirty="0"/>
              <a:t> </a:t>
            </a:r>
            <a:r>
              <a:rPr lang="en-US" sz="1400" dirty="0" err="1"/>
              <a:t>asagidaki</a:t>
            </a:r>
            <a:r>
              <a:rPr lang="en-US" sz="1400" dirty="0"/>
              <a:t> gibi olan </a:t>
            </a:r>
            <a:r>
              <a:rPr lang="en-US" sz="1400" dirty="0" err="1"/>
              <a:t>kisileri</a:t>
            </a:r>
            <a:r>
              <a:rPr lang="en-US" sz="1400" dirty="0"/>
              <a:t> </a:t>
            </a:r>
            <a:r>
              <a:rPr lang="en-US" sz="1400" dirty="0" err="1"/>
              <a:t>ekleyin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kimlik_no</a:t>
            </a:r>
            <a:r>
              <a:rPr lang="en-US" sz="1400" dirty="0"/>
              <a:t>: 234431223, isim: Nana </a:t>
            </a:r>
            <a:r>
              <a:rPr lang="en-US" sz="1400" dirty="0" err="1"/>
              <a:t>TechWorld</a:t>
            </a:r>
            <a:r>
              <a:rPr lang="en-US" sz="1400" dirty="0"/>
              <a:t>, brans : DevOps, </a:t>
            </a:r>
            <a:r>
              <a:rPr lang="en-US" sz="1400" dirty="0" err="1"/>
              <a:t>cinsiyet</a:t>
            </a:r>
            <a:r>
              <a:rPr lang="en-US" sz="1400" dirty="0"/>
              <a:t>: </a:t>
            </a:r>
            <a:r>
              <a:rPr lang="en-US" sz="1400" dirty="0" err="1"/>
              <a:t>kadin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kimlik_no</a:t>
            </a:r>
            <a:r>
              <a:rPr lang="en-US" sz="1400" dirty="0"/>
              <a:t>: 234431224, isim: Mehmet Ince, brans : Security, </a:t>
            </a:r>
            <a:r>
              <a:rPr lang="en-US" sz="1400" dirty="0" err="1"/>
              <a:t>cinsiyet</a:t>
            </a:r>
            <a:r>
              <a:rPr lang="en-US" sz="1400" dirty="0"/>
              <a:t>: </a:t>
            </a:r>
            <a:r>
              <a:rPr lang="en-US" sz="1400" dirty="0" err="1"/>
              <a:t>erkek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4) </a:t>
            </a:r>
            <a:r>
              <a:rPr lang="en-US" sz="1400" dirty="0" err="1"/>
              <a:t>Bazı</a:t>
            </a:r>
            <a:r>
              <a:rPr lang="en-US" sz="1400" dirty="0"/>
              <a:t> </a:t>
            </a:r>
            <a:r>
              <a:rPr lang="en-US" sz="1400" dirty="0" err="1"/>
              <a:t>fieldları</a:t>
            </a:r>
            <a:r>
              <a:rPr lang="en-US" sz="1400" dirty="0"/>
              <a:t> olan </a:t>
            </a:r>
            <a:r>
              <a:rPr lang="en-US" sz="1400" dirty="0" err="1"/>
              <a:t>kayıt</a:t>
            </a:r>
            <a:r>
              <a:rPr lang="en-US" sz="1400" dirty="0"/>
              <a:t> ekleme</a:t>
            </a:r>
          </a:p>
          <a:p>
            <a:r>
              <a:rPr lang="en-US" sz="1400" dirty="0"/>
              <a:t>"</a:t>
            </a:r>
            <a:r>
              <a:rPr lang="en-US" sz="1400" dirty="0" err="1"/>
              <a:t>ogretmenler</a:t>
            </a:r>
            <a:r>
              <a:rPr lang="en-US" sz="1400" dirty="0"/>
              <a:t>" </a:t>
            </a:r>
            <a:r>
              <a:rPr lang="en-US" sz="1400" dirty="0" err="1"/>
              <a:t>tablosuna</a:t>
            </a:r>
            <a:r>
              <a:rPr lang="en-US" sz="1400" dirty="0"/>
              <a:t> </a:t>
            </a:r>
            <a:r>
              <a:rPr lang="en-US" sz="1400" dirty="0" err="1"/>
              <a:t>bilgileri</a:t>
            </a:r>
            <a:r>
              <a:rPr lang="en-US" sz="1400" dirty="0"/>
              <a:t> </a:t>
            </a:r>
            <a:r>
              <a:rPr lang="en-US" sz="1400" dirty="0" err="1"/>
              <a:t>asagidaki</a:t>
            </a:r>
            <a:r>
              <a:rPr lang="en-US" sz="1400" dirty="0"/>
              <a:t> gibi olan bir </a:t>
            </a:r>
            <a:r>
              <a:rPr lang="en-US" sz="1400" dirty="0" err="1"/>
              <a:t>kisi</a:t>
            </a:r>
            <a:r>
              <a:rPr lang="en-US" sz="1400" dirty="0"/>
              <a:t> </a:t>
            </a:r>
            <a:r>
              <a:rPr lang="en-US" sz="1400" dirty="0" err="1"/>
              <a:t>ekleyin</a:t>
            </a:r>
            <a:r>
              <a:rPr lang="en-US" sz="1400" dirty="0"/>
              <a:t>.</a:t>
            </a:r>
          </a:p>
          <a:p>
            <a:r>
              <a:rPr lang="en-US" sz="1400" dirty="0" err="1"/>
              <a:t>kimlik_no</a:t>
            </a:r>
            <a:r>
              <a:rPr lang="en-US" sz="1400" dirty="0"/>
              <a:t>: 567597624, isim: Stephane </a:t>
            </a:r>
            <a:r>
              <a:rPr lang="en-US" sz="1400" dirty="0" err="1"/>
              <a:t>Maarek</a:t>
            </a:r>
            <a:endParaRPr lang="en-US" sz="1400" dirty="0"/>
          </a:p>
          <a:p>
            <a:r>
              <a:rPr lang="en-US" sz="1400" dirty="0"/>
              <a:t>*/</a:t>
            </a:r>
            <a:endParaRPr lang="en-US" sz="1000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1026" name="Picture 2" descr="The Homework Debate">
            <a:extLst>
              <a:ext uri="{FF2B5EF4-FFF2-40B4-BE49-F238E27FC236}">
                <a16:creationId xmlns:a16="http://schemas.microsoft.com/office/drawing/2014/main" id="{E5400DA2-2D73-E226-236B-08429632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27" y="2004494"/>
            <a:ext cx="5486836" cy="365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72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1971b6de4b7_0_186"/>
          <p:cNvGrpSpPr/>
          <p:nvPr/>
        </p:nvGrpSpPr>
        <p:grpSpPr>
          <a:xfrm>
            <a:off x="-38739" y="-6111"/>
            <a:ext cx="12269550" cy="7198550"/>
            <a:chOff x="0" y="0"/>
            <a:chExt cx="24539100" cy="14397100"/>
          </a:xfrm>
        </p:grpSpPr>
        <p:pic>
          <p:nvPicPr>
            <p:cNvPr id="455" name="Google Shape;455;g1971b6de4b7_0_186" descr="BATCH (5).png"/>
            <p:cNvPicPr preferRelativeResize="0"/>
            <p:nvPr/>
          </p:nvPicPr>
          <p:blipFill rotWithShape="1">
            <a:blip r:embed="rId3">
              <a:alphaModFix/>
            </a:blip>
            <a:srcRect l="19" r="19"/>
            <a:stretch/>
          </p:blipFill>
          <p:spPr>
            <a:xfrm>
              <a:off x="0" y="0"/>
              <a:ext cx="24538954" cy="13808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1971b6de4b7_0_186"/>
            <p:cNvSpPr/>
            <p:nvPr/>
          </p:nvSpPr>
          <p:spPr>
            <a:xfrm>
              <a:off x="0" y="13885000"/>
              <a:ext cx="245391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tr-TR" sz="9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Caption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1971b6de4b7_0_186"/>
          <p:cNvSpPr txBox="1"/>
          <p:nvPr/>
        </p:nvSpPr>
        <p:spPr>
          <a:xfrm>
            <a:off x="4969961" y="2046899"/>
            <a:ext cx="6670500" cy="66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Noto Sans"/>
              <a:buNone/>
            </a:pPr>
            <a:r>
              <a:rPr lang="tr-TR" sz="370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146 - 149</a:t>
            </a:r>
            <a:endParaRPr sz="3700" b="0" i="0" u="none" strike="noStrike" cap="none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971b6de4b7_0_186"/>
          <p:cNvSpPr txBox="1"/>
          <p:nvPr/>
        </p:nvSpPr>
        <p:spPr>
          <a:xfrm>
            <a:off x="5042805" y="2698772"/>
            <a:ext cx="6597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Noto Sans"/>
              <a:buNone/>
            </a:pPr>
            <a:r>
              <a:rPr lang="tr-TR" sz="38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971b6de4b7_0_186"/>
          <p:cNvSpPr/>
          <p:nvPr/>
        </p:nvSpPr>
        <p:spPr>
          <a:xfrm>
            <a:off x="2547501" y="5303734"/>
            <a:ext cx="7851600" cy="5193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ZOOM GİRİŞLERİNİZİ LÜTFEN </a:t>
            </a: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SİSTEMİ ÜZERİNDEN YAPINIZ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71b6de4b7_0_186"/>
          <p:cNvSpPr txBox="1"/>
          <p:nvPr/>
        </p:nvSpPr>
        <p:spPr>
          <a:xfrm>
            <a:off x="5042806" y="3341916"/>
            <a:ext cx="5001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lang="tr-TR" sz="4000" b="0" i="0" u="none" strike="noStrike" cap="none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.07.2023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971b6de4b7_0_186"/>
          <p:cNvSpPr txBox="1"/>
          <p:nvPr/>
        </p:nvSpPr>
        <p:spPr>
          <a:xfrm>
            <a:off x="4969950" y="3910000"/>
            <a:ext cx="6670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 - 2</a:t>
            </a:r>
            <a:endParaRPr sz="4000" b="1" i="0" u="none" strike="noStrike" cap="none" dirty="0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3189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38B-027B-A246-F4A7-201E7F4C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TR" sz="6600" dirty="0">
                <a:solidFill>
                  <a:srgbClr val="C00000"/>
                </a:solidFill>
              </a:rPr>
              <a:t>PostgreSQL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582A-A49F-2033-70C2-DB99A372C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2. Ders</a:t>
            </a:r>
            <a:br>
              <a:rPr lang="en-US" sz="2800" b="1" dirty="0"/>
            </a:br>
            <a:r>
              <a:rPr lang="en-US" sz="2800" b="1" dirty="0"/>
              <a:t>25.07.2023</a:t>
            </a:r>
          </a:p>
          <a:p>
            <a:pPr algn="l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B149 AWS &amp; DevOps</a:t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B146 Cyber Security</a:t>
            </a:r>
            <a:endParaRPr lang="en-US" sz="2200" dirty="0"/>
          </a:p>
          <a:p>
            <a:pPr algn="l"/>
            <a:endParaRPr lang="en-TR" sz="2200" dirty="0"/>
          </a:p>
        </p:txBody>
      </p:sp>
      <p:pic>
        <p:nvPicPr>
          <p:cNvPr id="16" name="Picture 3" descr="A colorful light bulb with business icons">
            <a:extLst>
              <a:ext uri="{FF2B5EF4-FFF2-40B4-BE49-F238E27FC236}">
                <a16:creationId xmlns:a16="http://schemas.microsoft.com/office/drawing/2014/main" id="{225EE30B-71B7-236B-E02F-D7A3C2383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26093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pic>
        <p:nvPicPr>
          <p:cNvPr id="1030" name="Picture 6" descr="Institutional | Techpro Education">
            <a:extLst>
              <a:ext uri="{FF2B5EF4-FFF2-40B4-BE49-F238E27FC236}">
                <a16:creationId xmlns:a16="http://schemas.microsoft.com/office/drawing/2014/main" id="{FC920835-2593-77EA-3C70-51EB4577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07" y="685799"/>
            <a:ext cx="1941969" cy="9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650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Bugün ne yapıyoruz?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CONSTRAINT</a:t>
            </a:r>
          </a:p>
        </p:txBody>
      </p:sp>
      <p:pic>
        <p:nvPicPr>
          <p:cNvPr id="1026" name="Picture 2" descr="Has the time finally come for PostgreSQL? | ZDNET">
            <a:extLst>
              <a:ext uri="{FF2B5EF4-FFF2-40B4-BE49-F238E27FC236}">
                <a16:creationId xmlns:a16="http://schemas.microsoft.com/office/drawing/2014/main" id="{7BC548F1-2AB1-449D-5118-8F42CCB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16" y="2934667"/>
            <a:ext cx="3769569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20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Constraint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UNIQUE: </a:t>
            </a:r>
            <a:r>
              <a:rPr lang="tr-TR" sz="1800" dirty="0"/>
              <a:t>Bir sütundaki tüm değerlerin Benzersiz/Tekrarsız yani tek olmasını sağlar.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NOT NULL: </a:t>
            </a:r>
            <a:r>
              <a:rPr lang="tr-TR" sz="1800" dirty="0"/>
              <a:t>Bir sütunun NULL içermemesini sağlar. NOT NULL kısıtlaması için constraint ismi tanımlanmaz. Bu kısıtlama veri türünden hemen sonra yerleştirilir.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PRIMARY KEY: </a:t>
            </a:r>
            <a:r>
              <a:rPr lang="tr-TR" sz="1800" dirty="0"/>
              <a:t>Bir sütunun NULL içermemesini ve sütundaki verilerin BENZERSİZ olmasını sağlar. (NOT NULL e UNIQUE)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FOREIGN KEY: </a:t>
            </a:r>
            <a:r>
              <a:rPr lang="tr-TR" sz="1800" dirty="0"/>
              <a:t>Başka bir tablodaki Primary Key’ i referans göstermek için kullanılır. Böylelikle, tablolar arasında ilişki kurulmuş olur.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CHECK: </a:t>
            </a:r>
            <a:r>
              <a:rPr lang="tr-TR" sz="1800" dirty="0"/>
              <a:t>Bir sütuna yerleştirilebilecek değer aralığını sınırlamak için kullanılır.</a:t>
            </a:r>
            <a:endParaRPr lang="en-TR" sz="1800" dirty="0"/>
          </a:p>
        </p:txBody>
      </p:sp>
      <p:pic>
        <p:nvPicPr>
          <p:cNvPr id="1026" name="Picture 2" descr="SQL Constraints - Scaler Topics">
            <a:extLst>
              <a:ext uri="{FF2B5EF4-FFF2-40B4-BE49-F238E27FC236}">
                <a16:creationId xmlns:a16="http://schemas.microsoft.com/office/drawing/2014/main" id="{87FC877D-AEB5-3CAB-99A3-2C9AFCBB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931" y="1581192"/>
            <a:ext cx="3999741" cy="369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32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UNIQUE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800" dirty="0"/>
              <a:t>Bir sütunun «tekrarsız» yapmak için, sütunun Data Type’ dan sonra </a:t>
            </a:r>
            <a:r>
              <a:rPr lang="tr-TR" sz="1800" b="1" dirty="0">
                <a:highlight>
                  <a:srgbClr val="FFFF00"/>
                </a:highlight>
              </a:rPr>
              <a:t>«UNIQUE»</a:t>
            </a:r>
            <a:r>
              <a:rPr lang="tr-TR" sz="1800" dirty="0"/>
              <a:t> yazılır.</a:t>
            </a:r>
          </a:p>
          <a:p>
            <a:pPr marL="0" indent="0" algn="just">
              <a:buNone/>
            </a:pPr>
            <a:endParaRPr lang="tr-TR" sz="18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CREATE TABLE </a:t>
            </a:r>
            <a:r>
              <a:rPr lang="tr-TR" sz="1800" b="1" dirty="0" err="1">
                <a:solidFill>
                  <a:srgbClr val="C00000"/>
                </a:solidFill>
              </a:rPr>
              <a:t>developers</a:t>
            </a:r>
            <a:r>
              <a:rPr lang="tr-TR" sz="1800" b="1" dirty="0">
                <a:solidFill>
                  <a:srgbClr val="C00000"/>
                </a:solidFill>
              </a:rPr>
              <a:t>(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id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SERIAL</a:t>
            </a:r>
            <a:r>
              <a:rPr lang="tr-TR" sz="1800" b="1" dirty="0">
                <a:solidFill>
                  <a:srgbClr val="C0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name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FF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email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 </a:t>
            </a:r>
            <a:r>
              <a:rPr lang="tr-TR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UNIQUE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salary</a:t>
            </a:r>
            <a:r>
              <a:rPr lang="tr-TR" sz="1800" dirty="0"/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REAL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prog_lang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VARCHAR(20)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);</a:t>
            </a:r>
            <a:endParaRPr lang="en-TR" sz="1800" dirty="0"/>
          </a:p>
        </p:txBody>
      </p:sp>
      <p:pic>
        <p:nvPicPr>
          <p:cNvPr id="2050" name="Picture 2" descr="SQL Unique Key Constraint - SqlSkull">
            <a:extLst>
              <a:ext uri="{FF2B5EF4-FFF2-40B4-BE49-F238E27FC236}">
                <a16:creationId xmlns:a16="http://schemas.microsoft.com/office/drawing/2014/main" id="{20C8F6D3-C4F1-D7FE-B2BE-DB72DFDB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25" y="2804547"/>
            <a:ext cx="5099387" cy="238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54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NULL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800" dirty="0"/>
              <a:t>Bir sütunun «boş bırakmamak» için, sütunun Data Type’ dan sonra </a:t>
            </a:r>
            <a:r>
              <a:rPr lang="tr-TR" sz="1800" b="1" dirty="0">
                <a:highlight>
                  <a:srgbClr val="FFFF00"/>
                </a:highlight>
              </a:rPr>
              <a:t>«NOT NULL»</a:t>
            </a:r>
            <a:r>
              <a:rPr lang="tr-TR" sz="1800" dirty="0"/>
              <a:t> yazılır.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7030A0"/>
                </a:solidFill>
              </a:rPr>
              <a:t>Önemli Not</a:t>
            </a:r>
            <a:r>
              <a:rPr lang="tr-TR" sz="1800" dirty="0"/>
              <a:t>: Sütun değerinin ’’ (</a:t>
            </a:r>
            <a:r>
              <a:rPr lang="tr-TR" sz="1800" dirty="0" err="1"/>
              <a:t>empty</a:t>
            </a:r>
            <a:r>
              <a:rPr lang="tr-TR" sz="1800" dirty="0"/>
              <a:t>) ile NULL olması </a:t>
            </a:r>
            <a:r>
              <a:rPr lang="tr-TR" sz="1800" b="1" dirty="0">
                <a:solidFill>
                  <a:srgbClr val="7030A0"/>
                </a:solidFill>
              </a:rPr>
              <a:t>aynı şey değildir.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CREATE TABLE </a:t>
            </a:r>
            <a:r>
              <a:rPr lang="tr-TR" sz="1800" b="1" dirty="0" err="1">
                <a:solidFill>
                  <a:srgbClr val="C00000"/>
                </a:solidFill>
              </a:rPr>
              <a:t>developers</a:t>
            </a:r>
            <a:r>
              <a:rPr lang="tr-TR" sz="1800" b="1" dirty="0">
                <a:solidFill>
                  <a:srgbClr val="C00000"/>
                </a:solidFill>
              </a:rPr>
              <a:t>(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id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SERIAL</a:t>
            </a:r>
            <a:r>
              <a:rPr lang="tr-TR" sz="1800" b="1" dirty="0">
                <a:solidFill>
                  <a:srgbClr val="C0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name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 </a:t>
            </a:r>
            <a:r>
              <a:rPr lang="tr-TR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NOT NULL</a:t>
            </a:r>
            <a:r>
              <a:rPr lang="tr-TR" sz="1800" b="1" dirty="0">
                <a:solidFill>
                  <a:srgbClr val="FF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email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salary</a:t>
            </a:r>
            <a:r>
              <a:rPr lang="tr-TR" sz="1800" dirty="0"/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REAL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prog_lang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VARCHAR(20)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);</a:t>
            </a:r>
            <a:endParaRPr lang="en-TR" sz="1800" dirty="0"/>
          </a:p>
        </p:txBody>
      </p:sp>
      <p:pic>
        <p:nvPicPr>
          <p:cNvPr id="3074" name="Picture 2" descr="SQL For Beginners: NULL Values">
            <a:extLst>
              <a:ext uri="{FF2B5EF4-FFF2-40B4-BE49-F238E27FC236}">
                <a16:creationId xmlns:a16="http://schemas.microsoft.com/office/drawing/2014/main" id="{CFD79D40-A381-94E6-2744-00F29068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18" y="2330584"/>
            <a:ext cx="4614924" cy="31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1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PRIMARY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800" dirty="0"/>
              <a:t>Bir veri </a:t>
            </a:r>
            <a:r>
              <a:rPr lang="tr-TR" sz="1800" dirty="0" err="1"/>
              <a:t>tablosunuda</a:t>
            </a:r>
            <a:r>
              <a:rPr lang="tr-TR" sz="1800" dirty="0"/>
              <a:t> yer alan her satır için bir vekil / tanımlayıcı görevi görür. </a:t>
            </a:r>
            <a:r>
              <a:rPr lang="tr-TR" sz="1800" b="1" dirty="0">
                <a:highlight>
                  <a:srgbClr val="FFFF00"/>
                </a:highlight>
              </a:rPr>
              <a:t>«NOT NULL»</a:t>
            </a:r>
            <a:r>
              <a:rPr lang="tr-TR" sz="1800" dirty="0"/>
              <a:t> ve </a:t>
            </a:r>
            <a:r>
              <a:rPr lang="tr-TR" sz="1800" b="1" dirty="0">
                <a:highlight>
                  <a:srgbClr val="FFFF00"/>
                </a:highlight>
              </a:rPr>
              <a:t>«UNIQUE»</a:t>
            </a:r>
            <a:r>
              <a:rPr lang="tr-TR" sz="1800" dirty="0"/>
              <a:t> olur. Sütunun Data Type’ dan sonra </a:t>
            </a:r>
            <a:r>
              <a:rPr lang="tr-TR" sz="1800" b="1" dirty="0">
                <a:highlight>
                  <a:srgbClr val="FFFF00"/>
                </a:highlight>
              </a:rPr>
              <a:t>«PRIMARY KEY»</a:t>
            </a:r>
            <a:r>
              <a:rPr lang="tr-TR" sz="1800" dirty="0"/>
              <a:t> yazılır. </a:t>
            </a:r>
          </a:p>
          <a:p>
            <a:pPr marL="0" indent="0" algn="just">
              <a:buNone/>
            </a:pPr>
            <a:endParaRPr lang="tr-TR" sz="18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CREATE TABLE </a:t>
            </a:r>
            <a:r>
              <a:rPr lang="tr-TR" sz="1800" b="1" dirty="0" err="1">
                <a:solidFill>
                  <a:srgbClr val="C00000"/>
                </a:solidFill>
              </a:rPr>
              <a:t>devops</a:t>
            </a:r>
            <a:r>
              <a:rPr lang="tr-TR" sz="1800" b="1" dirty="0">
                <a:solidFill>
                  <a:srgbClr val="C00000"/>
                </a:solidFill>
              </a:rPr>
              <a:t>(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id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INT </a:t>
            </a:r>
            <a:r>
              <a:rPr lang="tr-TR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PRIMARY KEY</a:t>
            </a:r>
            <a:r>
              <a:rPr lang="tr-TR" sz="1800" b="1" dirty="0">
                <a:solidFill>
                  <a:srgbClr val="C0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name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FF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email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salary</a:t>
            </a:r>
            <a:r>
              <a:rPr lang="tr-TR" sz="1800" dirty="0"/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REAL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prog_lang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VARCHAR(20)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);</a:t>
            </a:r>
            <a:endParaRPr lang="en-TR" sz="1800" dirty="0"/>
          </a:p>
        </p:txBody>
      </p:sp>
      <p:pic>
        <p:nvPicPr>
          <p:cNvPr id="4098" name="Picture 2" descr="Primary key in sql - sql - sql tutorial - learn sql - By Microsoft Awarded  MVP - Learn in 30sec | wikitechy">
            <a:extLst>
              <a:ext uri="{FF2B5EF4-FFF2-40B4-BE49-F238E27FC236}">
                <a16:creationId xmlns:a16="http://schemas.microsoft.com/office/drawing/2014/main" id="{4F07A493-9FD5-2C4F-D983-37B2C3FA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46" y="3015176"/>
            <a:ext cx="5570884" cy="280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46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(Database)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ject 3">
            <a:extLst>
              <a:ext uri="{FF2B5EF4-FFF2-40B4-BE49-F238E27FC236}">
                <a16:creationId xmlns:a16="http://schemas.microsoft.com/office/drawing/2014/main" id="{D8FF8C6C-4045-D6CA-09B1-0948E2D9A29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521" y="1690688"/>
            <a:ext cx="3302678" cy="3897687"/>
          </a:xfrm>
          <a:prstGeom prst="rect">
            <a:avLst/>
          </a:prstGeom>
        </p:spPr>
      </p:pic>
      <p:grpSp>
        <p:nvGrpSpPr>
          <p:cNvPr id="9" name="object 4">
            <a:extLst>
              <a:ext uri="{FF2B5EF4-FFF2-40B4-BE49-F238E27FC236}">
                <a16:creationId xmlns:a16="http://schemas.microsoft.com/office/drawing/2014/main" id="{4B0E76E4-1399-1392-EA21-AF450D364D89}"/>
              </a:ext>
            </a:extLst>
          </p:cNvPr>
          <p:cNvGrpSpPr/>
          <p:nvPr/>
        </p:nvGrpSpPr>
        <p:grpSpPr>
          <a:xfrm>
            <a:off x="4730376" y="3069082"/>
            <a:ext cx="6547933" cy="3236976"/>
            <a:chOff x="5551244" y="2970380"/>
            <a:chExt cx="13950315" cy="6326505"/>
          </a:xfrm>
        </p:grpSpPr>
        <p:pic>
          <p:nvPicPr>
            <p:cNvPr id="10" name="object 5">
              <a:extLst>
                <a:ext uri="{FF2B5EF4-FFF2-40B4-BE49-F238E27FC236}">
                  <a16:creationId xmlns:a16="http://schemas.microsoft.com/office/drawing/2014/main" id="{A2D39E07-0D3E-7E9D-8F6B-E8621CFA871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1244" y="2970380"/>
              <a:ext cx="7458621" cy="4769697"/>
            </a:xfrm>
            <a:prstGeom prst="rect">
              <a:avLst/>
            </a:prstGeom>
          </p:spPr>
        </p:pic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B61B02F0-588C-38AB-3BFB-61A43FBF00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97121" y="5355229"/>
              <a:ext cx="7503855" cy="3941660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97172B-4CAE-FCF7-0C16-8D671B15D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096" y="1485237"/>
            <a:ext cx="7648280" cy="1462635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>
                <a:highlight>
                  <a:srgbClr val="FFFF00"/>
                </a:highlight>
              </a:rPr>
              <a:t>Data:</a:t>
            </a:r>
            <a:r>
              <a:rPr lang="en-US" sz="2800" b="1" dirty="0"/>
              <a:t> </a:t>
            </a:r>
            <a:r>
              <a:rPr lang="en-US" sz="2800" dirty="0" err="1"/>
              <a:t>İşlenmemiş</a:t>
            </a:r>
            <a:r>
              <a:rPr lang="en-US" sz="2800" dirty="0"/>
              <a:t> ham </a:t>
            </a:r>
            <a:r>
              <a:rPr lang="en-US" sz="2800" dirty="0" err="1"/>
              <a:t>bilgilerdir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Database’ ler belirli bir </a:t>
            </a:r>
            <a:r>
              <a:rPr lang="en-US" sz="2800" dirty="0" err="1"/>
              <a:t>kurala</a:t>
            </a:r>
            <a:r>
              <a:rPr lang="en-US" sz="2800" dirty="0"/>
              <a:t> göre bir </a:t>
            </a:r>
            <a:r>
              <a:rPr lang="en-US" sz="2800" dirty="0" err="1"/>
              <a:t>araya</a:t>
            </a:r>
            <a:r>
              <a:rPr lang="en-US" sz="2800" dirty="0"/>
              <a:t> </a:t>
            </a:r>
            <a:r>
              <a:rPr lang="en-US" sz="2800" dirty="0" err="1"/>
              <a:t>getirilmiş</a:t>
            </a:r>
            <a:r>
              <a:rPr lang="en-US" sz="2800" dirty="0"/>
              <a:t> verilerin kalıcı olarak </a:t>
            </a:r>
            <a:r>
              <a:rPr lang="en-US" sz="2800" b="1" dirty="0">
                <a:highlight>
                  <a:srgbClr val="FFFF00"/>
                </a:highlight>
              </a:rPr>
              <a:t>(persist)</a:t>
            </a:r>
            <a:r>
              <a:rPr lang="en-US" sz="2800" dirty="0"/>
              <a:t> </a:t>
            </a:r>
            <a:r>
              <a:rPr lang="en-US" sz="2800" dirty="0" err="1"/>
              <a:t>depolanmasını</a:t>
            </a:r>
            <a:r>
              <a:rPr lang="en-US" sz="2800" dirty="0"/>
              <a:t> </a:t>
            </a:r>
            <a:r>
              <a:rPr lang="en-US" sz="2800" dirty="0" err="1"/>
              <a:t>sağlayan</a:t>
            </a:r>
            <a:r>
              <a:rPr lang="en-US" sz="2800" dirty="0"/>
              <a:t> </a:t>
            </a:r>
            <a:r>
              <a:rPr lang="en-US" sz="2800" dirty="0" err="1"/>
              <a:t>sistemlerdir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510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Primary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FF10DC-3F6A-ED02-963B-4BC3CAFEB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891" y="1547879"/>
            <a:ext cx="6823125" cy="4944995"/>
          </a:xfrm>
        </p:spPr>
        <p:txBody>
          <a:bodyPr>
            <a:normAutofit fontScale="47500" lnSpcReduction="20000"/>
          </a:bodyPr>
          <a:lstStyle/>
          <a:p>
            <a:endParaRPr lang="tr-TR" sz="3600" b="1" dirty="0">
              <a:solidFill>
                <a:srgbClr val="C00000"/>
              </a:solidFill>
            </a:endParaRPr>
          </a:p>
          <a:p>
            <a:r>
              <a:rPr lang="tr-TR" sz="4800" dirty="0"/>
              <a:t>Primary Key değeri boş geçilemez ve </a:t>
            </a:r>
            <a:r>
              <a:rPr lang="tr-TR" sz="4800" b="1" dirty="0">
                <a:highlight>
                  <a:srgbClr val="FFFF00"/>
                </a:highlight>
              </a:rPr>
              <a:t>NULL</a:t>
            </a:r>
            <a:r>
              <a:rPr lang="tr-TR" sz="4800" dirty="0"/>
              <a:t> değer alamaz.</a:t>
            </a:r>
          </a:p>
          <a:p>
            <a:endParaRPr lang="tr-TR" sz="4800" dirty="0"/>
          </a:p>
          <a:p>
            <a:r>
              <a:rPr lang="tr-TR" sz="4800" dirty="0"/>
              <a:t>Relational veri tabanlarında (</a:t>
            </a:r>
            <a:r>
              <a:rPr lang="tr-TR" sz="4800" dirty="0" err="1"/>
              <a:t>relational</a:t>
            </a:r>
            <a:r>
              <a:rPr lang="tr-TR" sz="4800" dirty="0"/>
              <a:t> </a:t>
            </a:r>
            <a:r>
              <a:rPr lang="tr-TR" sz="4800" dirty="0" err="1"/>
              <a:t>database</a:t>
            </a:r>
            <a:r>
              <a:rPr lang="tr-TR" sz="4800" dirty="0"/>
              <a:t> </a:t>
            </a:r>
            <a:r>
              <a:rPr lang="tr-TR" sz="4800" dirty="0" err="1"/>
              <a:t>management</a:t>
            </a:r>
            <a:r>
              <a:rPr lang="tr-TR" sz="4800" dirty="0"/>
              <a:t> </a:t>
            </a:r>
            <a:r>
              <a:rPr lang="tr-TR" sz="4800" dirty="0" err="1"/>
              <a:t>system</a:t>
            </a:r>
            <a:r>
              <a:rPr lang="tr-TR" sz="4800" dirty="0"/>
              <a:t>) mutlaka </a:t>
            </a:r>
            <a:r>
              <a:rPr lang="tr-TR" sz="4800" dirty="0">
                <a:highlight>
                  <a:srgbClr val="FFFF00"/>
                </a:highlight>
              </a:rPr>
              <a:t>birincil anahtar</a:t>
            </a:r>
            <a:r>
              <a:rPr lang="tr-TR" sz="4800" dirty="0"/>
              <a:t> olmalıdır.</a:t>
            </a:r>
          </a:p>
          <a:p>
            <a:endParaRPr lang="tr-TR" sz="4800" dirty="0"/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Bir </a:t>
            </a:r>
            <a:r>
              <a:rPr lang="en-US" sz="4800" dirty="0" err="1"/>
              <a:t>Tabloda</a:t>
            </a:r>
            <a:r>
              <a:rPr lang="en-US" sz="4800" dirty="0"/>
              <a:t> </a:t>
            </a:r>
            <a:r>
              <a:rPr lang="en-US" sz="4800" b="1" dirty="0"/>
              <a:t>en fazla 1 </a:t>
            </a:r>
            <a:r>
              <a:rPr lang="en-US" sz="4800" b="1" dirty="0" err="1"/>
              <a:t>tane</a:t>
            </a:r>
            <a:r>
              <a:rPr lang="en-US" sz="4800" b="1" dirty="0"/>
              <a:t> </a:t>
            </a:r>
            <a:r>
              <a:rPr lang="en-US" sz="4800" dirty="0"/>
              <a:t>primary Key olabilir.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Primary Key benzersiz (</a:t>
            </a:r>
            <a:r>
              <a:rPr lang="en-US" sz="4800" b="1" dirty="0">
                <a:highlight>
                  <a:srgbClr val="FFFF00"/>
                </a:highlight>
              </a:rPr>
              <a:t>Unique</a:t>
            </a:r>
            <a:r>
              <a:rPr lang="en-US" sz="4800" dirty="0"/>
              <a:t>) </a:t>
            </a:r>
            <a:r>
              <a:rPr lang="en-US" sz="4800" dirty="0" err="1"/>
              <a:t>olmalidir</a:t>
            </a:r>
            <a:r>
              <a:rPr lang="en-US" sz="4800" dirty="0"/>
              <a:t> ama her unique data Primary Key değildir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Primary key her </a:t>
            </a:r>
            <a:r>
              <a:rPr lang="en-US" sz="4800" dirty="0" err="1"/>
              <a:t>turlu</a:t>
            </a:r>
            <a:r>
              <a:rPr lang="en-US" sz="4800" dirty="0"/>
              <a:t> </a:t>
            </a:r>
            <a:r>
              <a:rPr lang="en-US" sz="4800" dirty="0" err="1"/>
              <a:t>datayi</a:t>
            </a:r>
            <a:r>
              <a:rPr lang="en-US" sz="4800" dirty="0"/>
              <a:t> </a:t>
            </a:r>
            <a:r>
              <a:rPr lang="en-US" sz="4800" dirty="0" err="1"/>
              <a:t>icerebilir</a:t>
            </a:r>
            <a:r>
              <a:rPr lang="en-US" sz="4800" dirty="0"/>
              <a:t>. </a:t>
            </a:r>
            <a:r>
              <a:rPr lang="en-US" sz="4800" dirty="0" err="1"/>
              <a:t>Sayi</a:t>
            </a:r>
            <a:r>
              <a:rPr lang="en-US" sz="4800" dirty="0"/>
              <a:t>, String. </a:t>
            </a:r>
          </a:p>
          <a:p>
            <a:pPr marL="12700">
              <a:lnSpc>
                <a:spcPct val="100000"/>
              </a:lnSpc>
            </a:pPr>
            <a:r>
              <a:rPr lang="en-US" sz="4800" b="1" dirty="0"/>
              <a:t>Not</a:t>
            </a:r>
            <a:r>
              <a:rPr lang="en-US" sz="4800" dirty="0"/>
              <a:t> : Her </a:t>
            </a:r>
            <a:r>
              <a:rPr lang="en-US" sz="4800" dirty="0" err="1"/>
              <a:t>tabloda</a:t>
            </a:r>
            <a:r>
              <a:rPr lang="en-US" sz="4800" dirty="0"/>
              <a:t> Primary Key </a:t>
            </a:r>
            <a:r>
              <a:rPr lang="en-US" sz="4800" dirty="0" err="1"/>
              <a:t>olmasi</a:t>
            </a:r>
            <a:r>
              <a:rPr lang="en-US" sz="4800" dirty="0"/>
              <a:t> </a:t>
            </a:r>
            <a:r>
              <a:rPr lang="en-US" sz="4800" b="1" dirty="0">
                <a:highlight>
                  <a:srgbClr val="FFFF00"/>
                </a:highlight>
              </a:rPr>
              <a:t>zorunlu değildir</a:t>
            </a:r>
            <a:r>
              <a:rPr lang="tr-TR" sz="4800" b="1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5ACCDF5-CE9D-A175-AACE-14288A9E0F2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8316" y="1919164"/>
            <a:ext cx="4737205" cy="38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4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FOREIGN KEY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tr-TR" sz="1800" dirty="0"/>
              <a:t>Bir veri </a:t>
            </a:r>
            <a:r>
              <a:rPr lang="tr-TR" sz="1800" dirty="0" err="1"/>
              <a:t>tablosunuda</a:t>
            </a:r>
            <a:r>
              <a:rPr lang="tr-TR" sz="1800" dirty="0"/>
              <a:t> yer alan her satır için bir vekil / tanımlayıcı görevi görür. </a:t>
            </a:r>
            <a:r>
              <a:rPr lang="tr-TR" sz="1800" b="1" dirty="0">
                <a:highlight>
                  <a:srgbClr val="FFFF00"/>
                </a:highlight>
              </a:rPr>
              <a:t>«NOT NULL»</a:t>
            </a:r>
            <a:r>
              <a:rPr lang="tr-TR" sz="1800" dirty="0"/>
              <a:t> ve </a:t>
            </a:r>
            <a:r>
              <a:rPr lang="tr-TR" sz="1800" b="1" dirty="0">
                <a:highlight>
                  <a:srgbClr val="FFFF00"/>
                </a:highlight>
              </a:rPr>
              <a:t>«UNIQUE»</a:t>
            </a:r>
            <a:r>
              <a:rPr lang="tr-TR" sz="1800" dirty="0"/>
              <a:t> olur. Sütunun Data Type’ dan sonra </a:t>
            </a:r>
            <a:r>
              <a:rPr lang="tr-TR" sz="1800" b="1" dirty="0">
                <a:highlight>
                  <a:srgbClr val="FFFF00"/>
                </a:highlight>
              </a:rPr>
              <a:t>«PRIMARY KEY»</a:t>
            </a:r>
            <a:r>
              <a:rPr lang="tr-TR" sz="1800" dirty="0"/>
              <a:t> yazılır.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7030A0"/>
                </a:solidFill>
              </a:rPr>
              <a:t>Not1: </a:t>
            </a:r>
            <a:r>
              <a:rPr lang="tr-TR" sz="1800" dirty="0"/>
              <a:t>«</a:t>
            </a:r>
            <a:r>
              <a:rPr lang="tr-TR" sz="1800" b="1" dirty="0" err="1"/>
              <a:t>Parent</a:t>
            </a:r>
            <a:r>
              <a:rPr lang="tr-TR" sz="1800" b="1" dirty="0"/>
              <a:t> </a:t>
            </a:r>
            <a:r>
              <a:rPr lang="tr-TR" sz="1800" b="1" dirty="0" err="1"/>
              <a:t>Table</a:t>
            </a:r>
            <a:r>
              <a:rPr lang="tr-TR" sz="1800" dirty="0"/>
              <a:t>»’ da olmayan bir id’ ye sahip datayı «</a:t>
            </a:r>
            <a:r>
              <a:rPr lang="tr-TR" sz="1800" b="1" dirty="0"/>
              <a:t>Child </a:t>
            </a:r>
            <a:r>
              <a:rPr lang="tr-TR" sz="1800" b="1" dirty="0" err="1"/>
              <a:t>Table</a:t>
            </a:r>
            <a:r>
              <a:rPr lang="tr-TR" sz="1800" dirty="0"/>
              <a:t>»’ a ekleyemezsiniz.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7030A0"/>
                </a:solidFill>
              </a:rPr>
              <a:t>Not2: </a:t>
            </a:r>
            <a:r>
              <a:rPr lang="tr-TR" sz="1800" dirty="0"/>
              <a:t>«</a:t>
            </a:r>
            <a:r>
              <a:rPr lang="tr-TR" sz="1800" b="1" dirty="0"/>
              <a:t>Child </a:t>
            </a:r>
            <a:r>
              <a:rPr lang="tr-TR" sz="1800" b="1" dirty="0" err="1"/>
              <a:t>Table</a:t>
            </a:r>
            <a:r>
              <a:rPr lang="tr-TR" sz="1800" dirty="0"/>
              <a:t>» silmeden «</a:t>
            </a:r>
            <a:r>
              <a:rPr lang="tr-TR" sz="1800" b="1" dirty="0" err="1"/>
              <a:t>Parent</a:t>
            </a:r>
            <a:r>
              <a:rPr lang="tr-TR" sz="1800" b="1" dirty="0"/>
              <a:t> </a:t>
            </a:r>
            <a:r>
              <a:rPr lang="tr-TR" sz="1800" b="1" dirty="0" err="1"/>
              <a:t>Table</a:t>
            </a:r>
            <a:r>
              <a:rPr lang="tr-TR" sz="1800" dirty="0"/>
              <a:t>» silemezsiniz. Önce «Child </a:t>
            </a:r>
            <a:r>
              <a:rPr lang="tr-TR" sz="1800" dirty="0" err="1"/>
              <a:t>Table</a:t>
            </a:r>
            <a:r>
              <a:rPr lang="tr-TR" sz="1800" dirty="0"/>
              <a:t>» silinir, sonra «</a:t>
            </a:r>
            <a:r>
              <a:rPr lang="tr-TR" sz="1800" dirty="0" err="1"/>
              <a:t>Parent</a:t>
            </a:r>
            <a:r>
              <a:rPr lang="tr-TR" sz="1800" dirty="0"/>
              <a:t> </a:t>
            </a:r>
            <a:r>
              <a:rPr lang="tr-TR" sz="1800" dirty="0" err="1"/>
              <a:t>Table</a:t>
            </a:r>
            <a:r>
              <a:rPr lang="tr-TR" sz="1800" dirty="0"/>
              <a:t>» silinir.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CREATE TABLE </a:t>
            </a:r>
            <a:r>
              <a:rPr lang="tr-TR" sz="1800" b="1" dirty="0" err="1">
                <a:solidFill>
                  <a:srgbClr val="C00000"/>
                </a:solidFill>
              </a:rPr>
              <a:t>devops</a:t>
            </a:r>
            <a:r>
              <a:rPr lang="tr-TR" sz="1800" b="1" dirty="0">
                <a:solidFill>
                  <a:srgbClr val="C00000"/>
                </a:solidFill>
              </a:rPr>
              <a:t>(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id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INT </a:t>
            </a:r>
            <a:r>
              <a:rPr lang="tr-TR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PRIMARY KEY</a:t>
            </a:r>
            <a:r>
              <a:rPr lang="tr-TR" sz="1800" b="1" dirty="0">
                <a:solidFill>
                  <a:srgbClr val="C0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name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FF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email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salary</a:t>
            </a:r>
            <a:r>
              <a:rPr lang="tr-TR" sz="1800" dirty="0"/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REAL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prog_lang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VARCHAR(20)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);</a:t>
            </a:r>
            <a:endParaRPr lang="en-TR" sz="1800" dirty="0"/>
          </a:p>
        </p:txBody>
      </p:sp>
      <p:pic>
        <p:nvPicPr>
          <p:cNvPr id="5122" name="Picture 2" descr="How to Create Foreign Key in SQL: Best Practices and Examples - Shekh Ali's  Blog">
            <a:extLst>
              <a:ext uri="{FF2B5EF4-FFF2-40B4-BE49-F238E27FC236}">
                <a16:creationId xmlns:a16="http://schemas.microsoft.com/office/drawing/2014/main" id="{20CF4283-630F-A1DC-9F2F-FDB692A22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18" y="273794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834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sz="1800" dirty="0"/>
              <a:t>Bir sütunun değerlerini kontrol etmek için, sütunun Data Type’ dan sonra </a:t>
            </a:r>
            <a:r>
              <a:rPr lang="tr-TR" sz="1800" b="1" dirty="0">
                <a:highlight>
                  <a:srgbClr val="FFFF00"/>
                </a:highlight>
              </a:rPr>
              <a:t>«CHECK»</a:t>
            </a:r>
            <a:r>
              <a:rPr lang="tr-TR" sz="1800" dirty="0"/>
              <a:t> yazılır.</a:t>
            </a:r>
          </a:p>
          <a:p>
            <a:pPr marL="0" indent="0" algn="just">
              <a:buNone/>
            </a:pPr>
            <a:endParaRPr lang="tr-TR" sz="1800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CREATE TABLE </a:t>
            </a:r>
            <a:r>
              <a:rPr lang="tr-TR" sz="1800" b="1" dirty="0" err="1">
                <a:solidFill>
                  <a:srgbClr val="C00000"/>
                </a:solidFill>
              </a:rPr>
              <a:t>developers</a:t>
            </a:r>
            <a:r>
              <a:rPr lang="tr-TR" sz="1800" b="1" dirty="0">
                <a:solidFill>
                  <a:srgbClr val="C00000"/>
                </a:solidFill>
              </a:rPr>
              <a:t>(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id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SERIAL</a:t>
            </a:r>
            <a:r>
              <a:rPr lang="tr-TR" sz="1800" b="1" dirty="0">
                <a:solidFill>
                  <a:srgbClr val="C0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/>
              <a:t>name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 </a:t>
            </a:r>
            <a:r>
              <a:rPr lang="tr-TR" sz="1800" b="1" dirty="0">
                <a:solidFill>
                  <a:srgbClr val="C00000"/>
                </a:solidFill>
                <a:highlight>
                  <a:srgbClr val="FFFF00"/>
                </a:highlight>
              </a:rPr>
              <a:t>CHECK(name &lt;&gt; '')</a:t>
            </a:r>
            <a:r>
              <a:rPr lang="tr-TR" sz="1800" b="1" dirty="0">
                <a:solidFill>
                  <a:srgbClr val="FF0000"/>
                </a:solidFill>
              </a:rPr>
              <a:t>,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email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VARCHAR(50)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salary</a:t>
            </a:r>
            <a:r>
              <a:rPr lang="tr-TR" sz="1800" dirty="0"/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REAL</a:t>
            </a:r>
            <a:r>
              <a:rPr lang="tr-TR" sz="1800" b="1" dirty="0">
                <a:solidFill>
                  <a:srgbClr val="C00000"/>
                </a:solidFill>
              </a:rPr>
              <a:t>, 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	</a:t>
            </a:r>
            <a:r>
              <a:rPr lang="tr-TR" sz="1800" dirty="0" err="1"/>
              <a:t>prog_lang</a:t>
            </a:r>
            <a:r>
              <a:rPr lang="tr-TR" sz="1800" b="1" dirty="0">
                <a:solidFill>
                  <a:srgbClr val="C00000"/>
                </a:solidFill>
              </a:rPr>
              <a:t> </a:t>
            </a:r>
            <a:r>
              <a:rPr lang="tr-TR" sz="1800" b="1" dirty="0">
                <a:solidFill>
                  <a:schemeClr val="accent5">
                    <a:lumMod val="75000"/>
                  </a:schemeClr>
                </a:solidFill>
              </a:rPr>
              <a:t>VARCHAR(20)</a:t>
            </a:r>
          </a:p>
          <a:p>
            <a:pPr marL="0" indent="0" algn="just">
              <a:buNone/>
            </a:pPr>
            <a:r>
              <a:rPr lang="tr-TR" sz="1800" b="1" dirty="0">
                <a:solidFill>
                  <a:srgbClr val="C00000"/>
                </a:solidFill>
              </a:rPr>
              <a:t>);</a:t>
            </a:r>
            <a:endParaRPr lang="en-TR" sz="1800" dirty="0"/>
          </a:p>
        </p:txBody>
      </p:sp>
      <p:pic>
        <p:nvPicPr>
          <p:cNvPr id="6146" name="Picture 2" descr="SQL Server CHECK Constraint - SqlSkull">
            <a:extLst>
              <a:ext uri="{FF2B5EF4-FFF2-40B4-BE49-F238E27FC236}">
                <a16:creationId xmlns:a16="http://schemas.microsoft.com/office/drawing/2014/main" id="{0A539AD7-C253-C927-99D6-E0AABC22A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619" y="3186113"/>
            <a:ext cx="5048250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40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1971b6de4b7_0_186"/>
          <p:cNvGrpSpPr/>
          <p:nvPr/>
        </p:nvGrpSpPr>
        <p:grpSpPr>
          <a:xfrm>
            <a:off x="-38739" y="-6111"/>
            <a:ext cx="12269550" cy="7198550"/>
            <a:chOff x="0" y="0"/>
            <a:chExt cx="24539100" cy="14397100"/>
          </a:xfrm>
        </p:grpSpPr>
        <p:pic>
          <p:nvPicPr>
            <p:cNvPr id="455" name="Google Shape;455;g1971b6de4b7_0_186" descr="BATCH (5).png"/>
            <p:cNvPicPr preferRelativeResize="0"/>
            <p:nvPr/>
          </p:nvPicPr>
          <p:blipFill rotWithShape="1">
            <a:blip r:embed="rId3">
              <a:alphaModFix/>
            </a:blip>
            <a:srcRect l="19" r="19"/>
            <a:stretch/>
          </p:blipFill>
          <p:spPr>
            <a:xfrm>
              <a:off x="0" y="0"/>
              <a:ext cx="24538954" cy="13808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1971b6de4b7_0_186"/>
            <p:cNvSpPr/>
            <p:nvPr/>
          </p:nvSpPr>
          <p:spPr>
            <a:xfrm>
              <a:off x="0" y="13885000"/>
              <a:ext cx="245391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tr-TR" sz="9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Caption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1971b6de4b7_0_186"/>
          <p:cNvSpPr txBox="1"/>
          <p:nvPr/>
        </p:nvSpPr>
        <p:spPr>
          <a:xfrm>
            <a:off x="4969961" y="2046899"/>
            <a:ext cx="6670500" cy="66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Noto Sans"/>
              <a:buNone/>
            </a:pPr>
            <a:r>
              <a:rPr lang="tr-TR" sz="370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146 - 149</a:t>
            </a:r>
            <a:endParaRPr sz="3700" b="0" i="0" u="none" strike="noStrike" cap="none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971b6de4b7_0_186"/>
          <p:cNvSpPr txBox="1"/>
          <p:nvPr/>
        </p:nvSpPr>
        <p:spPr>
          <a:xfrm>
            <a:off x="5042805" y="2698772"/>
            <a:ext cx="6597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Noto Sans"/>
              <a:buNone/>
            </a:pPr>
            <a:r>
              <a:rPr lang="tr-TR" sz="38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971b6de4b7_0_186"/>
          <p:cNvSpPr/>
          <p:nvPr/>
        </p:nvSpPr>
        <p:spPr>
          <a:xfrm>
            <a:off x="2547501" y="5303734"/>
            <a:ext cx="7851600" cy="5193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ZOOM GİRİŞLERİNİZİ LÜTFEN </a:t>
            </a: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SİSTEMİ ÜZERİNDEN YAPINIZ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71b6de4b7_0_186"/>
          <p:cNvSpPr txBox="1"/>
          <p:nvPr/>
        </p:nvSpPr>
        <p:spPr>
          <a:xfrm>
            <a:off x="5042806" y="3341916"/>
            <a:ext cx="5001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  <a:r>
              <a:rPr lang="tr-TR" sz="4000" b="0" i="0" u="none" strike="noStrike" cap="none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.07.2023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971b6de4b7_0_186"/>
          <p:cNvSpPr txBox="1"/>
          <p:nvPr/>
        </p:nvSpPr>
        <p:spPr>
          <a:xfrm>
            <a:off x="4969950" y="3910000"/>
            <a:ext cx="6670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 - 3</a:t>
            </a:r>
            <a:endParaRPr sz="4000" b="1" i="0" u="none" strike="noStrike" cap="none" dirty="0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23357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38B-027B-A246-F4A7-201E7F4C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TR" sz="6600" dirty="0">
                <a:solidFill>
                  <a:srgbClr val="C00000"/>
                </a:solidFill>
              </a:rPr>
              <a:t>PostgreSQL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582A-A49F-2033-70C2-DB99A372C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3. Ders</a:t>
            </a:r>
            <a:br>
              <a:rPr lang="en-US" sz="2800" b="1" dirty="0"/>
            </a:br>
            <a:r>
              <a:rPr lang="en-US" sz="2800" b="1" dirty="0"/>
              <a:t>26.07.2023</a:t>
            </a:r>
          </a:p>
          <a:p>
            <a:pPr algn="l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B149 AWS &amp; DevOps</a:t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B146 Cyber Security</a:t>
            </a:r>
            <a:endParaRPr lang="en-US" sz="2200" dirty="0"/>
          </a:p>
          <a:p>
            <a:pPr algn="l"/>
            <a:endParaRPr lang="en-TR" sz="2200" dirty="0"/>
          </a:p>
        </p:txBody>
      </p:sp>
      <p:pic>
        <p:nvPicPr>
          <p:cNvPr id="16" name="Picture 3" descr="A colorful light bulb with business icons">
            <a:extLst>
              <a:ext uri="{FF2B5EF4-FFF2-40B4-BE49-F238E27FC236}">
                <a16:creationId xmlns:a16="http://schemas.microsoft.com/office/drawing/2014/main" id="{225EE30B-71B7-236B-E02F-D7A3C2383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26093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pic>
        <p:nvPicPr>
          <p:cNvPr id="1030" name="Picture 6" descr="Institutional | Techpro Education">
            <a:extLst>
              <a:ext uri="{FF2B5EF4-FFF2-40B4-BE49-F238E27FC236}">
                <a16:creationId xmlns:a16="http://schemas.microsoft.com/office/drawing/2014/main" id="{FC920835-2593-77EA-3C70-51EB4577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07" y="685799"/>
            <a:ext cx="1941969" cy="9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044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Bugün ne yapıyoruz?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WHERE</a:t>
            </a:r>
          </a:p>
        </p:txBody>
      </p:sp>
      <p:pic>
        <p:nvPicPr>
          <p:cNvPr id="1026" name="Picture 2" descr="Has the time finally come for PostgreSQL? | ZDNET">
            <a:extLst>
              <a:ext uri="{FF2B5EF4-FFF2-40B4-BE49-F238E27FC236}">
                <a16:creationId xmlns:a16="http://schemas.microsoft.com/office/drawing/2014/main" id="{7BC548F1-2AB1-449D-5118-8F42CCB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16" y="2934667"/>
            <a:ext cx="3769569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90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800" dirty="0"/>
              <a:t>Bir tabloda sorgulamak istenilen verileri filtrelemek için kullanılır.</a:t>
            </a:r>
          </a:p>
          <a:p>
            <a:pPr marL="0" indent="0">
              <a:buNone/>
            </a:pPr>
            <a:endParaRPr lang="tr-TR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tr-TR" sz="1800" dirty="0"/>
              <a:t>SELECT * FROM </a:t>
            </a:r>
            <a:r>
              <a:rPr lang="tr-TR" sz="1800" dirty="0" err="1"/>
              <a:t>students</a:t>
            </a:r>
            <a:r>
              <a:rPr lang="tr-TR" sz="1800" dirty="0"/>
              <a:t>;</a:t>
            </a:r>
            <a:r>
              <a:rPr lang="tr-TR" sz="1800" b="1" dirty="0">
                <a:solidFill>
                  <a:srgbClr val="C00000"/>
                </a:solidFill>
              </a:rPr>
              <a:t>	</a:t>
            </a:r>
          </a:p>
          <a:p>
            <a:pPr marL="0" indent="0">
              <a:buNone/>
            </a:pPr>
            <a:r>
              <a:rPr lang="tr-TR" sz="1800" b="1" dirty="0" err="1">
                <a:solidFill>
                  <a:srgbClr val="C00000"/>
                </a:solidFill>
              </a:rPr>
              <a:t>students</a:t>
            </a:r>
            <a:r>
              <a:rPr lang="tr-TR" sz="1800" b="1" dirty="0">
                <a:solidFill>
                  <a:srgbClr val="C00000"/>
                </a:solidFill>
              </a:rPr>
              <a:t> tablosundaki tüm dataları getirir.</a:t>
            </a:r>
          </a:p>
          <a:p>
            <a:pPr marL="0" indent="0">
              <a:buNone/>
            </a:pPr>
            <a:endParaRPr lang="tr-TR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tr-TR" sz="1800" dirty="0"/>
              <a:t>SELECT * FROM </a:t>
            </a:r>
            <a:r>
              <a:rPr lang="tr-TR" sz="1800" dirty="0" err="1"/>
              <a:t>students</a:t>
            </a:r>
            <a:r>
              <a:rPr lang="tr-TR" sz="1800" dirty="0"/>
              <a:t> WHERE </a:t>
            </a:r>
            <a:r>
              <a:rPr lang="tr-TR" sz="1800" dirty="0" err="1"/>
              <a:t>yazili_not</a:t>
            </a:r>
            <a:r>
              <a:rPr lang="tr-TR" sz="1800" dirty="0"/>
              <a:t> &gt; 80; </a:t>
            </a:r>
          </a:p>
          <a:p>
            <a:pPr marL="0" indent="0">
              <a:buNone/>
            </a:pPr>
            <a:r>
              <a:rPr lang="tr-TR" sz="1800" b="1" dirty="0" err="1">
                <a:solidFill>
                  <a:srgbClr val="C00000"/>
                </a:solidFill>
              </a:rPr>
              <a:t>students</a:t>
            </a:r>
            <a:r>
              <a:rPr lang="tr-TR" sz="1800" b="1" dirty="0">
                <a:solidFill>
                  <a:srgbClr val="C00000"/>
                </a:solidFill>
              </a:rPr>
              <a:t> tablosundaki </a:t>
            </a:r>
            <a:r>
              <a:rPr lang="tr-TR" sz="1800" b="1" dirty="0" err="1">
                <a:solidFill>
                  <a:srgbClr val="C00000"/>
                </a:solidFill>
              </a:rPr>
              <a:t>yazili_notu</a:t>
            </a:r>
            <a:r>
              <a:rPr lang="tr-TR" sz="1800" b="1" dirty="0">
                <a:solidFill>
                  <a:srgbClr val="C00000"/>
                </a:solidFill>
              </a:rPr>
              <a:t> 80’ den büyük olan kayıtları getirir.</a:t>
            </a:r>
            <a:endParaRPr lang="en-TR" sz="1800" dirty="0"/>
          </a:p>
        </p:txBody>
      </p:sp>
      <p:pic>
        <p:nvPicPr>
          <p:cNvPr id="1026" name="Picture 2" descr="SQL WHERE command in MySQL table for conditional retrieval of records">
            <a:extLst>
              <a:ext uri="{FF2B5EF4-FFF2-40B4-BE49-F238E27FC236}">
                <a16:creationId xmlns:a16="http://schemas.microsoft.com/office/drawing/2014/main" id="{DA9C9EA8-9D69-4102-4214-69E2847B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18" y="2324099"/>
            <a:ext cx="41783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698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</a:t>
            </a:r>
            <a:r>
              <a:rPr lang="en-US" b="1" dirty="0" err="1"/>
              <a:t>Mantıksal</a:t>
            </a:r>
            <a:r>
              <a:rPr lang="en-US" b="1" dirty="0"/>
              <a:t> Operatörler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=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 Equal</a:t>
            </a:r>
            <a:r>
              <a:rPr lang="en-US" sz="1800" spc="13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to</a:t>
            </a:r>
            <a:r>
              <a:rPr lang="en-US" sz="1800" spc="16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</a:t>
            </a: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 </a:t>
            </a: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&gt;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20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Greater</a:t>
            </a:r>
            <a:r>
              <a:rPr lang="en-US" sz="1800" spc="17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than</a:t>
            </a:r>
            <a:r>
              <a:rPr lang="en-US" sz="1800" spc="19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</a:t>
            </a:r>
            <a:endParaRPr lang="en-U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5"/>
              </a:spcBef>
              <a:tabLst>
                <a:tab pos="1172210" algn="l"/>
              </a:tabLst>
            </a:pP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&lt;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6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Less</a:t>
            </a:r>
            <a:r>
              <a:rPr lang="en-US" sz="1800" spc="1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than</a:t>
            </a:r>
            <a:r>
              <a:rPr lang="en-US" sz="1800" spc="15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</a:t>
            </a:r>
            <a:endParaRPr lang="en-U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spc="-25" dirty="0">
                <a:solidFill>
                  <a:srgbClr val="ED210C"/>
                </a:solidFill>
                <a:latin typeface="Arial"/>
                <a:cs typeface="Arial"/>
              </a:rPr>
              <a:t>&gt;=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6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Greater</a:t>
            </a:r>
            <a:r>
              <a:rPr lang="en-US" sz="1800" spc="14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than</a:t>
            </a:r>
            <a:r>
              <a:rPr lang="en-US" sz="1800" spc="16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or</a:t>
            </a:r>
            <a:r>
              <a:rPr lang="en-US" sz="1800" spc="17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equal</a:t>
            </a:r>
            <a:r>
              <a:rPr lang="en-US" sz="1800" spc="1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to</a:t>
            </a:r>
            <a:r>
              <a:rPr lang="en-US" sz="1800" spc="18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</a:t>
            </a:r>
            <a:endParaRPr lang="en-U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spc="-25" dirty="0">
                <a:solidFill>
                  <a:srgbClr val="ED210C"/>
                </a:solidFill>
                <a:latin typeface="Arial"/>
                <a:cs typeface="Arial"/>
              </a:rPr>
              <a:t>&lt;=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5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Less</a:t>
            </a:r>
            <a:r>
              <a:rPr lang="en-US" sz="1800" spc="14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than</a:t>
            </a:r>
            <a:r>
              <a:rPr lang="en-US" sz="1800" spc="14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or</a:t>
            </a:r>
            <a:r>
              <a:rPr lang="en-US" sz="1800" spc="1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equal</a:t>
            </a:r>
            <a:r>
              <a:rPr lang="en-US" sz="1800" spc="13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to</a:t>
            </a:r>
            <a:r>
              <a:rPr lang="en-US" sz="1800" spc="18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</a:t>
            </a:r>
            <a:endParaRPr lang="en-US" sz="1800" dirty="0">
              <a:latin typeface="Arial"/>
              <a:cs typeface="Arial"/>
            </a:endParaRPr>
          </a:p>
          <a:p>
            <a:pPr marR="1983739">
              <a:lnSpc>
                <a:spcPct val="156500"/>
              </a:lnSpc>
              <a:tabLst>
                <a:tab pos="1172210" algn="l"/>
              </a:tabLst>
            </a:pP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&lt;</a:t>
            </a:r>
            <a:r>
              <a:rPr lang="en-US" sz="1800" spc="75" dirty="0">
                <a:solidFill>
                  <a:srgbClr val="ED210C"/>
                </a:solidFill>
                <a:latin typeface="Arial"/>
                <a:cs typeface="Arial"/>
              </a:rPr>
              <a:t> </a:t>
            </a: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&gt;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Not</a:t>
            </a:r>
            <a:r>
              <a:rPr lang="en-US" sz="1800" spc="14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Equal</a:t>
            </a:r>
            <a:r>
              <a:rPr lang="en-US" sz="1800" spc="13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to</a:t>
            </a:r>
            <a:r>
              <a:rPr lang="en-US" sz="1800" spc="17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>
                <a:solidFill>
                  <a:srgbClr val="002C39"/>
                </a:solidFill>
                <a:latin typeface="Arial"/>
                <a:cs typeface="Arial"/>
              </a:rPr>
              <a:t>sign </a:t>
            </a:r>
          </a:p>
          <a:p>
            <a:pPr marR="1983739">
              <a:lnSpc>
                <a:spcPct val="156500"/>
              </a:lnSpc>
              <a:tabLst>
                <a:tab pos="1172210" algn="l"/>
              </a:tabLst>
            </a:pPr>
            <a:r>
              <a:rPr lang="en-US" sz="1800" spc="-25" dirty="0">
                <a:solidFill>
                  <a:srgbClr val="ED210C"/>
                </a:solidFill>
                <a:latin typeface="Arial"/>
                <a:cs typeface="Arial"/>
              </a:rPr>
              <a:t>AND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3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And</a:t>
            </a:r>
            <a:r>
              <a:rPr lang="en-US" sz="1800" spc="12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rgbClr val="002C39"/>
                </a:solidFill>
                <a:latin typeface="Arial"/>
                <a:cs typeface="Arial"/>
              </a:rPr>
              <a:t>operator</a:t>
            </a:r>
            <a:endParaRPr lang="en-U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spc="-25" dirty="0">
                <a:solidFill>
                  <a:srgbClr val="ED210C"/>
                </a:solidFill>
                <a:latin typeface="Arial"/>
                <a:cs typeface="Arial"/>
              </a:rPr>
              <a:t>OR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==&gt;</a:t>
            </a:r>
            <a:r>
              <a:rPr lang="en-US" sz="1800" spc="10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Or</a:t>
            </a:r>
            <a:r>
              <a:rPr lang="en-US" sz="1800" spc="13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rgbClr val="002C39"/>
                </a:solidFill>
                <a:latin typeface="Arial"/>
                <a:cs typeface="Arial"/>
              </a:rPr>
              <a:t>operator</a:t>
            </a: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050" name="Picture 2" descr="15-C#-10 Mantıksal Operatörler |">
            <a:extLst>
              <a:ext uri="{FF2B5EF4-FFF2-40B4-BE49-F238E27FC236}">
                <a16:creationId xmlns:a16="http://schemas.microsoft.com/office/drawing/2014/main" id="{0AD349D8-3746-E6F5-3C44-615B2A2E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74" y="2494498"/>
            <a:ext cx="59309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84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DELETE WHERE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DELETE FROM </a:t>
            </a:r>
            <a:r>
              <a:rPr lang="en-US" sz="1800" dirty="0" err="1">
                <a:latin typeface="Arial"/>
                <a:cs typeface="Arial"/>
              </a:rPr>
              <a:t>ogrenciler</a:t>
            </a:r>
            <a:endParaRPr lang="en-US" sz="1800" dirty="0">
              <a:latin typeface="Arial"/>
              <a:cs typeface="Arial"/>
            </a:endParaRPr>
          </a:p>
          <a:p>
            <a:pPr lvl="1">
              <a:spcBef>
                <a:spcPts val="2000"/>
              </a:spcBef>
              <a:tabLst>
                <a:tab pos="1172210" algn="l"/>
              </a:tabLst>
            </a:pPr>
            <a:r>
              <a:rPr lang="en-US" sz="1600" dirty="0" err="1">
                <a:latin typeface="Arial"/>
                <a:cs typeface="Arial"/>
              </a:rPr>
              <a:t>Tablodaki</a:t>
            </a:r>
            <a:r>
              <a:rPr lang="en-US" sz="1600" dirty="0">
                <a:latin typeface="Arial"/>
                <a:cs typeface="Arial"/>
              </a:rPr>
              <a:t> tüm </a:t>
            </a:r>
            <a:r>
              <a:rPr lang="en-US" sz="1600" dirty="0" err="1">
                <a:latin typeface="Arial"/>
                <a:cs typeface="Arial"/>
              </a:rPr>
              <a:t>dataları</a:t>
            </a:r>
            <a:r>
              <a:rPr lang="en-US" sz="1600" dirty="0">
                <a:latin typeface="Arial"/>
                <a:cs typeface="Arial"/>
              </a:rPr>
              <a:t> siler, </a:t>
            </a:r>
            <a:r>
              <a:rPr lang="en-US" sz="1600" dirty="0" err="1">
                <a:latin typeface="Arial"/>
                <a:cs typeface="Arial"/>
              </a:rPr>
              <a:t>fakat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tabloyu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silmez</a:t>
            </a:r>
            <a:r>
              <a:rPr lang="en-US" sz="1600" dirty="0">
                <a:latin typeface="Arial"/>
                <a:cs typeface="Arial"/>
              </a:rPr>
              <a:t>. </a:t>
            </a: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“DELETE FROM </a:t>
            </a:r>
            <a:r>
              <a:rPr lang="en-US" sz="1800" dirty="0" err="1">
                <a:latin typeface="Arial"/>
                <a:cs typeface="Arial"/>
              </a:rPr>
              <a:t>ogrenciler</a:t>
            </a:r>
            <a:r>
              <a:rPr lang="en-US" sz="1800" dirty="0">
                <a:latin typeface="Arial"/>
                <a:cs typeface="Arial"/>
              </a:rPr>
              <a:t>”</a:t>
            </a:r>
          </a:p>
          <a:p>
            <a:pPr lvl="1">
              <a:spcBef>
                <a:spcPts val="2000"/>
              </a:spcBef>
              <a:tabLst>
                <a:tab pos="1172210" algn="l"/>
              </a:tabLst>
            </a:pPr>
            <a:r>
              <a:rPr lang="en-US" sz="1600" dirty="0" err="1">
                <a:latin typeface="Arial"/>
                <a:cs typeface="Arial"/>
              </a:rPr>
              <a:t>Kullanım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sonucunda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boş</a:t>
            </a:r>
            <a:r>
              <a:rPr lang="en-US" sz="1600" dirty="0">
                <a:latin typeface="Arial"/>
                <a:cs typeface="Arial"/>
              </a:rPr>
              <a:t> bir </a:t>
            </a:r>
            <a:r>
              <a:rPr lang="en-US" sz="1600" dirty="0" err="1">
                <a:latin typeface="Arial"/>
                <a:cs typeface="Arial"/>
              </a:rPr>
              <a:t>tablo</a:t>
            </a:r>
            <a:r>
              <a:rPr lang="en-US" sz="1600" dirty="0">
                <a:latin typeface="Arial"/>
                <a:cs typeface="Arial"/>
              </a:rPr>
              <a:t> kalır.</a:t>
            </a: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DELETE FROM </a:t>
            </a:r>
            <a:r>
              <a:rPr lang="en-US" sz="1800" dirty="0" err="1">
                <a:latin typeface="Arial"/>
                <a:cs typeface="Arial"/>
              </a:rPr>
              <a:t>ogrenciler</a:t>
            </a:r>
            <a:r>
              <a:rPr lang="en-US" sz="1800" dirty="0">
                <a:latin typeface="Arial"/>
                <a:cs typeface="Arial"/>
              </a:rPr>
              <a:t> WHERE isim = ‘Ali Can’ </a:t>
            </a:r>
          </a:p>
          <a:p>
            <a:pPr lvl="1">
              <a:spcBef>
                <a:spcPts val="2000"/>
              </a:spcBef>
              <a:tabLst>
                <a:tab pos="1172210" algn="l"/>
              </a:tabLst>
            </a:pPr>
            <a:r>
              <a:rPr lang="en-US" sz="1600" dirty="0">
                <a:latin typeface="Arial"/>
                <a:cs typeface="Arial"/>
              </a:rPr>
              <a:t>isim olarak Ali Can girilen kaydı (record) siler. </a:t>
            </a: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DELETE FROM </a:t>
            </a:r>
            <a:r>
              <a:rPr lang="en-US" sz="1800" dirty="0" err="1">
                <a:latin typeface="Arial"/>
                <a:cs typeface="Arial"/>
              </a:rPr>
              <a:t>ogrenciler</a:t>
            </a:r>
            <a:r>
              <a:rPr lang="en-US" sz="1800" dirty="0">
                <a:latin typeface="Arial"/>
                <a:cs typeface="Arial"/>
              </a:rPr>
              <a:t> WHERE </a:t>
            </a:r>
            <a:r>
              <a:rPr lang="en-US" sz="1800" dirty="0" err="1">
                <a:latin typeface="Arial"/>
                <a:cs typeface="Arial"/>
              </a:rPr>
              <a:t>yazili_notu</a:t>
            </a:r>
            <a:r>
              <a:rPr lang="en-US" sz="1800" dirty="0">
                <a:latin typeface="Arial"/>
                <a:cs typeface="Arial"/>
              </a:rPr>
              <a:t> = 85</a:t>
            </a:r>
          </a:p>
          <a:p>
            <a:pPr lvl="1">
              <a:spcBef>
                <a:spcPts val="2000"/>
              </a:spcBef>
              <a:tabLst>
                <a:tab pos="1172210" algn="l"/>
              </a:tabLst>
            </a:pPr>
            <a:r>
              <a:rPr lang="en-US" sz="1600" dirty="0">
                <a:latin typeface="Arial"/>
                <a:cs typeface="Arial"/>
              </a:rPr>
              <a:t>not olarak 85 girilen kaydı (record) siler.</a:t>
            </a: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DELETE FROM </a:t>
            </a:r>
            <a:r>
              <a:rPr lang="en-US" sz="1800" dirty="0" err="1">
                <a:latin typeface="Arial"/>
                <a:cs typeface="Arial"/>
              </a:rPr>
              <a:t>ogrenciler</a:t>
            </a:r>
            <a:r>
              <a:rPr lang="en-US" sz="1800" dirty="0">
                <a:latin typeface="Arial"/>
                <a:cs typeface="Arial"/>
              </a:rPr>
              <a:t> WHERE isim = ‘Ali Can’ OR </a:t>
            </a:r>
            <a:r>
              <a:rPr lang="en-US" sz="1800" dirty="0" err="1">
                <a:latin typeface="Arial"/>
                <a:cs typeface="Arial"/>
              </a:rPr>
              <a:t>veli_isim</a:t>
            </a:r>
            <a:r>
              <a:rPr lang="en-US" sz="1800" dirty="0">
                <a:latin typeface="Arial"/>
                <a:cs typeface="Arial"/>
              </a:rPr>
              <a:t>=‘</a:t>
            </a:r>
            <a:r>
              <a:rPr lang="en-US" sz="1800" dirty="0" err="1">
                <a:latin typeface="Arial"/>
                <a:cs typeface="Arial"/>
              </a:rPr>
              <a:t>Ayse</a:t>
            </a:r>
            <a:r>
              <a:rPr lang="en-US" sz="1800" dirty="0">
                <a:latin typeface="Arial"/>
                <a:cs typeface="Arial"/>
              </a:rPr>
              <a:t>’</a:t>
            </a:r>
          </a:p>
          <a:p>
            <a:pPr lvl="1">
              <a:spcBef>
                <a:spcPts val="2000"/>
              </a:spcBef>
              <a:tabLst>
                <a:tab pos="1172210" algn="l"/>
              </a:tabLst>
            </a:pPr>
            <a:r>
              <a:rPr lang="en-US" sz="1600" dirty="0">
                <a:latin typeface="Arial"/>
                <a:cs typeface="Arial"/>
              </a:rPr>
              <a:t>isim olarak Ali Can veya </a:t>
            </a:r>
            <a:r>
              <a:rPr lang="en-US" sz="1600" dirty="0" err="1">
                <a:latin typeface="Arial"/>
                <a:cs typeface="Arial"/>
              </a:rPr>
              <a:t>veli_isim</a:t>
            </a:r>
            <a:r>
              <a:rPr lang="en-US" sz="1600" dirty="0">
                <a:latin typeface="Arial"/>
                <a:cs typeface="Arial"/>
              </a:rPr>
              <a:t> olarak </a:t>
            </a:r>
            <a:r>
              <a:rPr lang="en-US" sz="1600" dirty="0" err="1">
                <a:latin typeface="Arial"/>
                <a:cs typeface="Arial"/>
              </a:rPr>
              <a:t>Ayse</a:t>
            </a:r>
            <a:r>
              <a:rPr lang="en-US" sz="1600" dirty="0">
                <a:latin typeface="Arial"/>
                <a:cs typeface="Arial"/>
              </a:rPr>
              <a:t> girilen kaydı (record) siler.</a:t>
            </a: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054" name="Picture 6" descr="SQL DELETE Row Statement [Understand With 5 Queries]">
            <a:extLst>
              <a:ext uri="{FF2B5EF4-FFF2-40B4-BE49-F238E27FC236}">
                <a16:creationId xmlns:a16="http://schemas.microsoft.com/office/drawing/2014/main" id="{37E89E51-BC60-5C34-8CCD-774BFF03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25" y="1877504"/>
            <a:ext cx="4516187" cy="305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915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TRUNCATE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 fontScale="85000" lnSpcReduction="10000"/>
          </a:bodyPr>
          <a:lstStyle/>
          <a:p>
            <a:pPr marL="324485" marR="128270" indent="0">
              <a:lnSpc>
                <a:spcPct val="100800"/>
              </a:lnSpc>
              <a:spcBef>
                <a:spcPts val="95"/>
              </a:spcBef>
              <a:buNone/>
              <a:tabLst>
                <a:tab pos="796925" algn="l"/>
              </a:tabLst>
            </a:pP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“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Truncate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”</a:t>
            </a:r>
            <a:r>
              <a:rPr lang="en-US" sz="1800" spc="2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kodu</a:t>
            </a:r>
            <a:r>
              <a:rPr lang="en-US" sz="1800" spc="29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kullanilarak</a:t>
            </a:r>
            <a:r>
              <a:rPr lang="en-US" sz="1800" spc="26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bir</a:t>
            </a:r>
            <a:r>
              <a:rPr lang="en-US" sz="1800" spc="29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tablodaki</a:t>
            </a:r>
            <a:r>
              <a:rPr lang="en-US" sz="1800" spc="27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kayitlar</a:t>
            </a:r>
            <a:r>
              <a:rPr lang="en-US" sz="1800" spc="26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silinirse</a:t>
            </a:r>
            <a:r>
              <a:rPr lang="en-US" sz="1800" spc="254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datalarin</a:t>
            </a:r>
            <a:r>
              <a:rPr lang="en-US" sz="1800" spc="254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geri</a:t>
            </a:r>
            <a:r>
              <a:rPr lang="en-US" sz="1800" spc="29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10" dirty="0" err="1">
                <a:solidFill>
                  <a:srgbClr val="002C39"/>
                </a:solidFill>
                <a:latin typeface="Arial"/>
                <a:cs typeface="Arial"/>
              </a:rPr>
              <a:t>getirilme</a:t>
            </a:r>
            <a:r>
              <a:rPr lang="en-US" sz="1800" spc="-1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ihtimali</a:t>
            </a:r>
            <a:r>
              <a:rPr lang="en-US" sz="1800" spc="27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20" dirty="0" err="1">
                <a:solidFill>
                  <a:srgbClr val="002C39"/>
                </a:solidFill>
                <a:latin typeface="Arial"/>
                <a:cs typeface="Arial"/>
              </a:rPr>
              <a:t>olmaz</a:t>
            </a:r>
            <a:endParaRPr lang="en-US" sz="1800" spc="-20" dirty="0">
              <a:solidFill>
                <a:srgbClr val="002C39"/>
              </a:solidFill>
              <a:latin typeface="Arial"/>
              <a:cs typeface="Arial"/>
            </a:endParaRPr>
          </a:p>
          <a:p>
            <a:pPr marL="324485" marR="128270" indent="0">
              <a:lnSpc>
                <a:spcPct val="100800"/>
              </a:lnSpc>
              <a:spcBef>
                <a:spcPts val="95"/>
              </a:spcBef>
              <a:buNone/>
              <a:tabLst>
                <a:tab pos="796925" algn="l"/>
              </a:tabLst>
            </a:pPr>
            <a:endParaRPr lang="en-US" sz="1800" spc="-20" dirty="0">
              <a:solidFill>
                <a:srgbClr val="002C39"/>
              </a:solidFill>
              <a:latin typeface="Arial"/>
              <a:cs typeface="Arial"/>
            </a:endParaRPr>
          </a:p>
          <a:p>
            <a:pPr marL="324485" marR="128270" indent="0">
              <a:lnSpc>
                <a:spcPct val="100800"/>
              </a:lnSpc>
              <a:spcBef>
                <a:spcPts val="95"/>
              </a:spcBef>
              <a:buNone/>
              <a:tabLst>
                <a:tab pos="796925" algn="l"/>
              </a:tabLst>
            </a:pP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“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Truncate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”</a:t>
            </a:r>
            <a:r>
              <a:rPr lang="en-US" sz="1800" spc="27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kodu</a:t>
            </a:r>
            <a:r>
              <a:rPr lang="en-US" sz="1800" spc="34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geri</a:t>
            </a:r>
            <a:r>
              <a:rPr lang="en-US" sz="1800" spc="32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getirilmesini</a:t>
            </a:r>
            <a:r>
              <a:rPr lang="en-US" sz="1800" spc="28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(</a:t>
            </a:r>
            <a:r>
              <a:rPr lang="en-US" sz="1800" dirty="0">
                <a:solidFill>
                  <a:srgbClr val="0076B9"/>
                </a:solidFill>
                <a:latin typeface="Arial"/>
                <a:cs typeface="Arial"/>
              </a:rPr>
              <a:t>rolling</a:t>
            </a:r>
            <a:r>
              <a:rPr lang="en-US" sz="1800" spc="295" dirty="0">
                <a:solidFill>
                  <a:srgbClr val="0076B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76B9"/>
                </a:solidFill>
                <a:latin typeface="Arial"/>
                <a:cs typeface="Arial"/>
              </a:rPr>
              <a:t>back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)</a:t>
            </a:r>
            <a:r>
              <a:rPr lang="en-US" sz="1800" spc="29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istemeyeceginiz</a:t>
            </a:r>
            <a:r>
              <a:rPr lang="en-US" sz="1800" spc="28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tablolari</a:t>
            </a:r>
            <a:r>
              <a:rPr lang="en-US" sz="1800" spc="29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10" dirty="0" err="1">
                <a:solidFill>
                  <a:srgbClr val="002C39"/>
                </a:solidFill>
                <a:latin typeface="Arial"/>
                <a:cs typeface="Arial"/>
              </a:rPr>
              <a:t>silmek</a:t>
            </a:r>
            <a:r>
              <a:rPr lang="en-US" sz="1800" spc="-1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icin</a:t>
            </a:r>
            <a:r>
              <a:rPr lang="en-US" sz="1800" spc="15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10" dirty="0" err="1">
                <a:solidFill>
                  <a:srgbClr val="002C39"/>
                </a:solidFill>
                <a:latin typeface="Arial"/>
                <a:cs typeface="Arial"/>
              </a:rPr>
              <a:t>kullanilir</a:t>
            </a:r>
            <a:r>
              <a:rPr lang="en-US" sz="1800" spc="-10" dirty="0">
                <a:solidFill>
                  <a:srgbClr val="002C39"/>
                </a:solidFill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96520" indent="0">
              <a:lnSpc>
                <a:spcPct val="100000"/>
              </a:lnSpc>
              <a:buNone/>
              <a:tabLst>
                <a:tab pos="8912225" algn="l"/>
              </a:tabLst>
            </a:pPr>
            <a:endParaRPr lang="en-US" sz="1800" dirty="0">
              <a:solidFill>
                <a:srgbClr val="C817A6"/>
              </a:solidFill>
              <a:latin typeface="Arial"/>
              <a:cs typeface="Arial"/>
            </a:endParaRPr>
          </a:p>
          <a:p>
            <a:pPr marL="96520" indent="0">
              <a:lnSpc>
                <a:spcPct val="100000"/>
              </a:lnSpc>
              <a:buNone/>
              <a:tabLst>
                <a:tab pos="8912225" algn="l"/>
              </a:tabLst>
            </a:pPr>
            <a:r>
              <a:rPr lang="en-US" sz="1800" dirty="0">
                <a:solidFill>
                  <a:srgbClr val="C817A6"/>
                </a:solidFill>
                <a:latin typeface="Arial"/>
                <a:cs typeface="Arial"/>
              </a:rPr>
              <a:t>TRUNCATE</a:t>
            </a:r>
            <a:r>
              <a:rPr lang="en-US" sz="1800" spc="200" dirty="0">
                <a:solidFill>
                  <a:srgbClr val="C817A6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C817A6"/>
                </a:solidFill>
                <a:latin typeface="Arial"/>
                <a:cs typeface="Arial"/>
              </a:rPr>
              <a:t>TABLE </a:t>
            </a:r>
            <a:r>
              <a:rPr lang="en-US" sz="1800" spc="-10" dirty="0">
                <a:solidFill>
                  <a:srgbClr val="212121"/>
                </a:solidFill>
                <a:latin typeface="Arial"/>
                <a:cs typeface="Arial"/>
              </a:rPr>
              <a:t>customers; </a:t>
            </a:r>
            <a:r>
              <a:rPr lang="en-US" sz="1800" dirty="0">
                <a:solidFill>
                  <a:srgbClr val="212121"/>
                </a:solidFill>
                <a:latin typeface="Arial"/>
                <a:cs typeface="Arial"/>
              </a:rPr>
              <a:t>	</a:t>
            </a:r>
            <a:r>
              <a:rPr lang="en-US" sz="1800" dirty="0">
                <a:solidFill>
                  <a:srgbClr val="C817A6"/>
                </a:solidFill>
                <a:latin typeface="Arial"/>
                <a:cs typeface="Arial"/>
              </a:rPr>
              <a:t>DELETE</a:t>
            </a:r>
            <a:r>
              <a:rPr lang="en-US" sz="1800" spc="200" dirty="0">
                <a:solidFill>
                  <a:srgbClr val="C817A6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C817A6"/>
                </a:solidFill>
                <a:latin typeface="Arial"/>
                <a:cs typeface="Arial"/>
              </a:rPr>
              <a:t>FROM</a:t>
            </a:r>
            <a:r>
              <a:rPr lang="en-US" sz="1800" spc="210" dirty="0">
                <a:solidFill>
                  <a:srgbClr val="C817A6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rgbClr val="212121"/>
                </a:solidFill>
                <a:latin typeface="Arial"/>
                <a:cs typeface="Arial"/>
              </a:rPr>
              <a:t>customers;</a:t>
            </a:r>
            <a:endParaRPr lang="en-US" sz="1800" dirty="0">
              <a:latin typeface="Arial"/>
              <a:cs typeface="Arial"/>
            </a:endParaRPr>
          </a:p>
          <a:p>
            <a:pPr marL="129540" indent="0">
              <a:lnSpc>
                <a:spcPct val="100000"/>
              </a:lnSpc>
              <a:buNone/>
              <a:tabLst>
                <a:tab pos="5552440" algn="l"/>
              </a:tabLst>
            </a:pPr>
            <a:endParaRPr lang="en-US" sz="1800" dirty="0">
              <a:solidFill>
                <a:srgbClr val="ED210C"/>
              </a:solidFill>
              <a:latin typeface="Arial"/>
              <a:cs typeface="Arial"/>
            </a:endParaRPr>
          </a:p>
          <a:p>
            <a:pPr marL="129540" indent="0">
              <a:lnSpc>
                <a:spcPct val="100000"/>
              </a:lnSpc>
              <a:buNone/>
              <a:tabLst>
                <a:tab pos="5552440" algn="l"/>
              </a:tabLst>
            </a:pP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INTERVIEW</a:t>
            </a:r>
            <a:r>
              <a:rPr lang="en-US" sz="1800" spc="110" dirty="0">
                <a:solidFill>
                  <a:srgbClr val="ED210C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QUESTION</a:t>
            </a:r>
            <a:r>
              <a:rPr lang="en-US" sz="1800" spc="130" dirty="0">
                <a:solidFill>
                  <a:srgbClr val="ED210C"/>
                </a:solidFill>
                <a:latin typeface="Arial"/>
                <a:cs typeface="Arial"/>
              </a:rPr>
              <a:t> </a:t>
            </a:r>
            <a:r>
              <a:rPr lang="en-US" sz="1800" spc="-50" dirty="0">
                <a:solidFill>
                  <a:srgbClr val="ED210C"/>
                </a:solidFill>
                <a:latin typeface="Arial"/>
                <a:cs typeface="Arial"/>
              </a:rPr>
              <a:t>:</a:t>
            </a:r>
            <a:r>
              <a:rPr lang="en-US" sz="1800" dirty="0">
                <a:solidFill>
                  <a:srgbClr val="ED210C"/>
                </a:solidFill>
                <a:latin typeface="Arial"/>
                <a:cs typeface="Arial"/>
              </a:rPr>
              <a:t>	</a:t>
            </a:r>
          </a:p>
          <a:p>
            <a:pPr marL="129540" indent="0">
              <a:lnSpc>
                <a:spcPct val="100000"/>
              </a:lnSpc>
              <a:buNone/>
              <a:tabLst>
                <a:tab pos="5552440" algn="l"/>
              </a:tabLst>
            </a:pP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TRUNCATE,</a:t>
            </a:r>
            <a:r>
              <a:rPr lang="en-US" sz="1800" spc="10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DELETE</a:t>
            </a:r>
            <a:r>
              <a:rPr lang="en-US" sz="1800" spc="114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FROM</a:t>
            </a:r>
            <a:r>
              <a:rPr lang="en-US" sz="1800" spc="114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VE</a:t>
            </a:r>
            <a:r>
              <a:rPr lang="en-US" sz="1800" spc="10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DROP</a:t>
            </a:r>
            <a:r>
              <a:rPr lang="en-US" sz="1800" spc="114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002C39"/>
                </a:solidFill>
                <a:latin typeface="Arial"/>
                <a:cs typeface="Arial"/>
              </a:rPr>
              <a:t>arasindaki</a:t>
            </a:r>
            <a:r>
              <a:rPr lang="en-US" sz="1800" spc="10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fark</a:t>
            </a:r>
            <a:r>
              <a:rPr lang="en-US" sz="1800" spc="105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002C39"/>
                </a:solidFill>
                <a:latin typeface="Arial"/>
                <a:cs typeface="Arial"/>
              </a:rPr>
              <a:t>nedir</a:t>
            </a:r>
            <a:r>
              <a:rPr lang="en-US" sz="1800" spc="110" dirty="0">
                <a:solidFill>
                  <a:srgbClr val="002C39"/>
                </a:solidFill>
                <a:latin typeface="Arial"/>
                <a:cs typeface="Arial"/>
              </a:rPr>
              <a:t> </a:t>
            </a:r>
            <a:r>
              <a:rPr lang="en-US" sz="1800" spc="-50" dirty="0">
                <a:solidFill>
                  <a:srgbClr val="002C39"/>
                </a:solidFill>
                <a:latin typeface="Arial"/>
                <a:cs typeface="Arial"/>
              </a:rPr>
              <a:t>?</a:t>
            </a:r>
            <a:endParaRPr lang="en-US" sz="1800" dirty="0">
              <a:latin typeface="Arial"/>
              <a:cs typeface="Arial"/>
            </a:endParaRPr>
          </a:p>
          <a:p>
            <a:pPr marL="12700" marR="363855" indent="0">
              <a:lnSpc>
                <a:spcPct val="111900"/>
              </a:lnSpc>
              <a:buNone/>
            </a:pPr>
            <a:endParaRPr lang="en-US" sz="1800" dirty="0">
              <a:solidFill>
                <a:srgbClr val="151515"/>
              </a:solidFill>
              <a:latin typeface="Arial"/>
              <a:cs typeface="Arial"/>
            </a:endParaRPr>
          </a:p>
          <a:p>
            <a:pPr marL="12700" marR="363855" indent="0">
              <a:lnSpc>
                <a:spcPct val="111900"/>
              </a:lnSpc>
              <a:buNone/>
            </a:pP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DELETE</a:t>
            </a:r>
            <a:r>
              <a:rPr lang="en-US" sz="1800" spc="14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FROM</a:t>
            </a:r>
            <a:r>
              <a:rPr lang="en-US" sz="1800" spc="1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ile</a:t>
            </a:r>
            <a:r>
              <a:rPr lang="en-US" sz="1800" spc="14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151515"/>
                </a:solidFill>
                <a:latin typeface="Arial"/>
                <a:cs typeface="Arial"/>
              </a:rPr>
              <a:t>sildigimiz</a:t>
            </a:r>
            <a:r>
              <a:rPr lang="en-US" sz="1800" spc="14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151515"/>
                </a:solidFill>
                <a:latin typeface="Arial"/>
                <a:cs typeface="Arial"/>
              </a:rPr>
              <a:t>kayitlari</a:t>
            </a:r>
            <a:r>
              <a:rPr lang="en-US" sz="1800" spc="12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geri</a:t>
            </a:r>
            <a:r>
              <a:rPr lang="en-US" sz="1800" spc="15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151515"/>
                </a:solidFill>
                <a:latin typeface="Arial"/>
                <a:cs typeface="Arial"/>
              </a:rPr>
              <a:t>getirebiliriz</a:t>
            </a:r>
            <a:r>
              <a:rPr lang="en-US" sz="1800" spc="13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ama</a:t>
            </a:r>
            <a:r>
              <a:rPr lang="en-US" sz="1800" spc="1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TRUNCATE</a:t>
            </a:r>
            <a:r>
              <a:rPr lang="en-US" sz="1800" spc="15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ile</a:t>
            </a:r>
            <a:r>
              <a:rPr lang="en-US" sz="1800" spc="14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151515"/>
                </a:solidFill>
                <a:latin typeface="Arial"/>
                <a:cs typeface="Arial"/>
              </a:rPr>
              <a:t>silinen</a:t>
            </a:r>
            <a:r>
              <a:rPr lang="en-US" sz="1800" spc="13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spc="-10" dirty="0" err="1">
                <a:solidFill>
                  <a:srgbClr val="151515"/>
                </a:solidFill>
                <a:latin typeface="Arial"/>
                <a:cs typeface="Arial"/>
              </a:rPr>
              <a:t>kayitlar</a:t>
            </a:r>
            <a:r>
              <a:rPr lang="en-US" sz="1800" spc="-1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151515"/>
                </a:solidFill>
                <a:latin typeface="Arial"/>
                <a:cs typeface="Arial"/>
              </a:rPr>
              <a:t>geri</a:t>
            </a:r>
            <a:r>
              <a:rPr lang="en-US" sz="1800" spc="9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lang="en-US" sz="1800" spc="-10" dirty="0" err="1">
                <a:solidFill>
                  <a:srgbClr val="151515"/>
                </a:solidFill>
                <a:latin typeface="Arial"/>
                <a:cs typeface="Arial"/>
              </a:rPr>
              <a:t>getirilemez</a:t>
            </a:r>
            <a:r>
              <a:rPr lang="en-US" sz="1800" spc="-10" dirty="0">
                <a:solidFill>
                  <a:srgbClr val="151515"/>
                </a:solidFill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1026" name="Picture 2" descr="Ms Sql'de Tabloların Truncate Edilmesi">
            <a:extLst>
              <a:ext uri="{FF2B5EF4-FFF2-40B4-BE49-F238E27FC236}">
                <a16:creationId xmlns:a16="http://schemas.microsoft.com/office/drawing/2014/main" id="{AE013EB2-430D-672B-7D60-21930818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06" y="1966373"/>
            <a:ext cx="35814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4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3700" dirty="0"/>
              <a:t>Veritabanı genellikle </a:t>
            </a:r>
            <a:r>
              <a:rPr lang="en-US" sz="3700" dirty="0" err="1"/>
              <a:t>elektronik</a:t>
            </a:r>
            <a:r>
              <a:rPr lang="en-US" sz="3700" dirty="0"/>
              <a:t> olarak bir </a:t>
            </a:r>
            <a:r>
              <a:rPr lang="en-US" sz="3700" dirty="0" err="1"/>
              <a:t>bilgisayar</a:t>
            </a:r>
            <a:r>
              <a:rPr lang="en-US" sz="3700" dirty="0"/>
              <a:t> </a:t>
            </a:r>
            <a:r>
              <a:rPr lang="en-US" sz="3700" dirty="0" err="1"/>
              <a:t>sisteminde</a:t>
            </a:r>
            <a:r>
              <a:rPr lang="en-US" sz="3700" dirty="0"/>
              <a:t> </a:t>
            </a:r>
            <a:r>
              <a:rPr lang="en-US" sz="3700" dirty="0" err="1"/>
              <a:t>depolanan</a:t>
            </a:r>
            <a:r>
              <a:rPr lang="en-US" sz="3700" dirty="0"/>
              <a:t> </a:t>
            </a:r>
            <a:r>
              <a:rPr lang="en-US" sz="3700" dirty="0" err="1"/>
              <a:t>yapılandırılmış</a:t>
            </a:r>
            <a:r>
              <a:rPr lang="en-US" sz="3700" dirty="0"/>
              <a:t> </a:t>
            </a:r>
            <a:r>
              <a:rPr lang="en-US" sz="3700" b="1" dirty="0">
                <a:highlight>
                  <a:srgbClr val="FFFF00"/>
                </a:highlight>
              </a:rPr>
              <a:t>(Structured)</a:t>
            </a:r>
            <a:r>
              <a:rPr lang="en-US" sz="3700" dirty="0"/>
              <a:t> bilgi veya </a:t>
            </a:r>
            <a:r>
              <a:rPr lang="en-US" sz="3700" dirty="0" err="1"/>
              <a:t>veriden</a:t>
            </a:r>
            <a:r>
              <a:rPr lang="en-US" sz="3700" dirty="0"/>
              <a:t> </a:t>
            </a:r>
            <a:r>
              <a:rPr lang="en-US" sz="3700" dirty="0" err="1"/>
              <a:t>oluşan</a:t>
            </a:r>
            <a:r>
              <a:rPr lang="en-US" sz="3700" dirty="0"/>
              <a:t> düzenli bir </a:t>
            </a:r>
            <a:r>
              <a:rPr lang="en-US" sz="3700" dirty="0" err="1"/>
              <a:t>koleksiyondur</a:t>
            </a:r>
            <a:r>
              <a:rPr lang="en-US" sz="3700" dirty="0"/>
              <a:t>.</a:t>
            </a:r>
          </a:p>
          <a:p>
            <a:pPr algn="just"/>
            <a:endParaRPr lang="en-US" sz="3700" dirty="0"/>
          </a:p>
          <a:p>
            <a:pPr algn="just"/>
            <a:r>
              <a:rPr lang="en-US" sz="3700" dirty="0"/>
              <a:t>Veritabanı genellikle bir Veritabanı Yönetim Sistemi DBMS </a:t>
            </a:r>
            <a:r>
              <a:rPr lang="en-US" sz="3700" b="1" dirty="0">
                <a:highlight>
                  <a:srgbClr val="FFFF00"/>
                </a:highlight>
              </a:rPr>
              <a:t>(</a:t>
            </a:r>
            <a:r>
              <a:rPr lang="en-US" sz="3700" b="1" dirty="0" err="1">
                <a:highlight>
                  <a:srgbClr val="FFFF00"/>
                </a:highlight>
              </a:rPr>
              <a:t>DataBaseManagementSystem</a:t>
            </a:r>
            <a:r>
              <a:rPr lang="en-US" sz="3700" b="1" dirty="0">
                <a:highlight>
                  <a:srgbClr val="FFFF00"/>
                </a:highlight>
              </a:rPr>
              <a:t>)</a:t>
            </a:r>
            <a:r>
              <a:rPr lang="en-US" sz="3700" dirty="0"/>
              <a:t> ile kontrol edilir.</a:t>
            </a:r>
          </a:p>
          <a:p>
            <a:pPr marL="0" indent="0" algn="just">
              <a:buNone/>
            </a:pPr>
            <a:endParaRPr lang="en-US" sz="3700" dirty="0"/>
          </a:p>
          <a:p>
            <a:pPr algn="just"/>
            <a:r>
              <a:rPr lang="en-US" sz="3700" dirty="0" err="1"/>
              <a:t>Çoğu</a:t>
            </a:r>
            <a:r>
              <a:rPr lang="en-US" sz="3700" dirty="0"/>
              <a:t> </a:t>
            </a:r>
            <a:r>
              <a:rPr lang="en-US" sz="3700" dirty="0" err="1"/>
              <a:t>veritabanında</a:t>
            </a:r>
            <a:r>
              <a:rPr lang="en-US" sz="3700" dirty="0"/>
              <a:t> veri </a:t>
            </a:r>
            <a:r>
              <a:rPr lang="en-US" sz="3700" dirty="0" err="1"/>
              <a:t>yazma</a:t>
            </a:r>
            <a:r>
              <a:rPr lang="en-US" sz="3700" dirty="0"/>
              <a:t> ve </a:t>
            </a:r>
            <a:r>
              <a:rPr lang="en-US" sz="3700" dirty="0" err="1"/>
              <a:t>sorgulama</a:t>
            </a:r>
            <a:r>
              <a:rPr lang="en-US" sz="3700" dirty="0"/>
              <a:t> için </a:t>
            </a:r>
            <a:r>
              <a:rPr lang="en-US" sz="3700" dirty="0" err="1"/>
              <a:t>yapılandırılmış</a:t>
            </a:r>
            <a:r>
              <a:rPr lang="en-US" sz="3700" dirty="0"/>
              <a:t> </a:t>
            </a:r>
            <a:r>
              <a:rPr lang="en-US" sz="3700" dirty="0" err="1"/>
              <a:t>sorgu</a:t>
            </a:r>
            <a:r>
              <a:rPr lang="en-US" sz="3700" dirty="0"/>
              <a:t> </a:t>
            </a:r>
            <a:r>
              <a:rPr lang="en-US" sz="3700" dirty="0" err="1"/>
              <a:t>dili</a:t>
            </a:r>
            <a:r>
              <a:rPr lang="en-US" sz="3700" dirty="0"/>
              <a:t> SQL </a:t>
            </a:r>
            <a:r>
              <a:rPr lang="en-US" sz="3700" b="1" dirty="0">
                <a:highlight>
                  <a:srgbClr val="FFFF00"/>
                </a:highlight>
              </a:rPr>
              <a:t>(Structured Query Language)</a:t>
            </a:r>
            <a:r>
              <a:rPr lang="en-US" sz="3700" dirty="0"/>
              <a:t> kullanılır.</a:t>
            </a:r>
          </a:p>
          <a:p>
            <a:pPr algn="just"/>
            <a:endParaRPr lang="en-US" sz="3700" dirty="0"/>
          </a:p>
        </p:txBody>
      </p:sp>
      <p:pic>
        <p:nvPicPr>
          <p:cNvPr id="5" name="Picture 2" descr="Veri Tabanı Ders Notları – Hüseyin Ahmetoğlu">
            <a:extLst>
              <a:ext uri="{FF2B5EF4-FFF2-40B4-BE49-F238E27FC236}">
                <a16:creationId xmlns:a16="http://schemas.microsoft.com/office/drawing/2014/main" id="{874EAA64-5F01-761C-EDA9-A49E24F02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28" y="2790723"/>
            <a:ext cx="5204930" cy="227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028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DROP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2CEA4-5AF7-5A37-41E4-CCDDCE13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99" y="1542658"/>
            <a:ext cx="10832001" cy="41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64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AGGREGATE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543845" cy="42063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Birden çok </a:t>
            </a:r>
            <a:r>
              <a:rPr lang="en-US" sz="1800" dirty="0" err="1">
                <a:latin typeface="Arial"/>
                <a:cs typeface="Arial"/>
              </a:rPr>
              <a:t>değer</a:t>
            </a:r>
            <a:r>
              <a:rPr lang="en-US" sz="1800" dirty="0">
                <a:latin typeface="Arial"/>
                <a:cs typeface="Arial"/>
              </a:rPr>
              <a:t> üzerinde bir </a:t>
            </a:r>
            <a:r>
              <a:rPr lang="en-US" sz="1800" dirty="0" err="1">
                <a:latin typeface="Arial"/>
                <a:cs typeface="Arial"/>
              </a:rPr>
              <a:t>hesaplama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gerçekleştirmek</a:t>
            </a:r>
            <a:r>
              <a:rPr lang="en-US" sz="1800" dirty="0">
                <a:latin typeface="Arial"/>
                <a:cs typeface="Arial"/>
              </a:rPr>
              <a:t> ve </a:t>
            </a:r>
            <a:r>
              <a:rPr lang="en-US" sz="1800" dirty="0" err="1">
                <a:latin typeface="Arial"/>
                <a:cs typeface="Arial"/>
              </a:rPr>
              <a:t>hesaplama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sonucunda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tek</a:t>
            </a:r>
            <a:r>
              <a:rPr lang="en-US" sz="1800" dirty="0">
                <a:latin typeface="Arial"/>
                <a:cs typeface="Arial"/>
              </a:rPr>
              <a:t> bir </a:t>
            </a:r>
            <a:r>
              <a:rPr lang="en-US" sz="1800" dirty="0" err="1">
                <a:latin typeface="Arial"/>
                <a:cs typeface="Arial"/>
              </a:rPr>
              <a:t>değer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döndürmek</a:t>
            </a:r>
            <a:r>
              <a:rPr lang="en-US" sz="1800" dirty="0">
                <a:latin typeface="Arial"/>
                <a:cs typeface="Arial"/>
              </a:rPr>
              <a:t> için kullanılır.</a:t>
            </a: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0"/>
              </a:spcBef>
              <a:tabLst>
                <a:tab pos="1172210" algn="l"/>
              </a:tabLst>
            </a:pPr>
            <a:r>
              <a:rPr lang="en-US" sz="1800" dirty="0">
                <a:latin typeface="Arial"/>
                <a:cs typeface="Arial"/>
              </a:rPr>
              <a:t>SQL; avg, count, sum, min, max vb. Içeren birçok </a:t>
            </a:r>
            <a:r>
              <a:rPr lang="en-US" sz="1800" dirty="0" err="1">
                <a:latin typeface="Arial"/>
                <a:cs typeface="Arial"/>
              </a:rPr>
              <a:t>toplama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işlevi</a:t>
            </a:r>
            <a:r>
              <a:rPr lang="en-US" sz="1800" dirty="0">
                <a:latin typeface="Arial"/>
                <a:cs typeface="Arial"/>
              </a:rPr>
              <a:t> sağlar.</a:t>
            </a:r>
          </a:p>
          <a:p>
            <a:pPr>
              <a:spcBef>
                <a:spcPts val="2000"/>
              </a:spcBef>
              <a:tabLst>
                <a:tab pos="1172210" algn="l"/>
              </a:tabLst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074" name="Picture 2" descr="SQLAlchemy - Aggregate Functions - GeeksforGeeks">
            <a:extLst>
              <a:ext uri="{FF2B5EF4-FFF2-40B4-BE49-F238E27FC236}">
                <a16:creationId xmlns:a16="http://schemas.microsoft.com/office/drawing/2014/main" id="{C5D9B49B-D40B-C4B7-501B-E641AAAC6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97" y="2077072"/>
            <a:ext cx="4625843" cy="304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33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1971b6de4b7_0_186"/>
          <p:cNvGrpSpPr/>
          <p:nvPr/>
        </p:nvGrpSpPr>
        <p:grpSpPr>
          <a:xfrm>
            <a:off x="-38739" y="-6111"/>
            <a:ext cx="12269550" cy="7198550"/>
            <a:chOff x="0" y="0"/>
            <a:chExt cx="24539100" cy="14397100"/>
          </a:xfrm>
        </p:grpSpPr>
        <p:pic>
          <p:nvPicPr>
            <p:cNvPr id="455" name="Google Shape;455;g1971b6de4b7_0_186" descr="BATCH (5).png"/>
            <p:cNvPicPr preferRelativeResize="0"/>
            <p:nvPr/>
          </p:nvPicPr>
          <p:blipFill rotWithShape="1">
            <a:blip r:embed="rId3">
              <a:alphaModFix/>
            </a:blip>
            <a:srcRect l="19" r="19"/>
            <a:stretch/>
          </p:blipFill>
          <p:spPr>
            <a:xfrm>
              <a:off x="0" y="0"/>
              <a:ext cx="24538954" cy="13808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1971b6de4b7_0_186"/>
            <p:cNvSpPr/>
            <p:nvPr/>
          </p:nvSpPr>
          <p:spPr>
            <a:xfrm>
              <a:off x="0" y="13885000"/>
              <a:ext cx="245391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tr-TR" sz="9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Caption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1971b6de4b7_0_186"/>
          <p:cNvSpPr txBox="1"/>
          <p:nvPr/>
        </p:nvSpPr>
        <p:spPr>
          <a:xfrm>
            <a:off x="4969961" y="2046899"/>
            <a:ext cx="6670500" cy="66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Noto Sans"/>
              <a:buNone/>
            </a:pPr>
            <a:r>
              <a:rPr lang="tr-TR" sz="370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146 - 149</a:t>
            </a:r>
            <a:endParaRPr sz="3700" b="0" i="0" u="none" strike="noStrike" cap="none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971b6de4b7_0_186"/>
          <p:cNvSpPr txBox="1"/>
          <p:nvPr/>
        </p:nvSpPr>
        <p:spPr>
          <a:xfrm>
            <a:off x="5042805" y="2698772"/>
            <a:ext cx="6597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Noto Sans"/>
              <a:buNone/>
            </a:pPr>
            <a:r>
              <a:rPr lang="tr-TR" sz="38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971b6de4b7_0_186"/>
          <p:cNvSpPr/>
          <p:nvPr/>
        </p:nvSpPr>
        <p:spPr>
          <a:xfrm>
            <a:off x="2547501" y="5303734"/>
            <a:ext cx="7851600" cy="5193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ZOOM GİRİŞLERİNİZİ LÜTFEN </a:t>
            </a: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SİSTEMİ ÜZERİNDEN YAPINIZ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71b6de4b7_0_186"/>
          <p:cNvSpPr txBox="1"/>
          <p:nvPr/>
        </p:nvSpPr>
        <p:spPr>
          <a:xfrm>
            <a:off x="5042806" y="3341916"/>
            <a:ext cx="5001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27</a:t>
            </a:r>
            <a:r>
              <a:rPr lang="tr-TR" sz="4000" b="0" i="0" u="none" strike="noStrike" cap="none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.07.2023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971b6de4b7_0_186"/>
          <p:cNvSpPr txBox="1"/>
          <p:nvPr/>
        </p:nvSpPr>
        <p:spPr>
          <a:xfrm>
            <a:off x="4969950" y="3910000"/>
            <a:ext cx="6670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 - 4</a:t>
            </a:r>
            <a:endParaRPr sz="4000" b="1" i="0" u="none" strike="noStrike" cap="none" dirty="0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04887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38B-027B-A246-F4A7-201E7F4C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TR" sz="6600" dirty="0">
                <a:solidFill>
                  <a:srgbClr val="C00000"/>
                </a:solidFill>
              </a:rPr>
              <a:t>PostgreSQL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582A-A49F-2033-70C2-DB99A372C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4. Ders</a:t>
            </a:r>
            <a:br>
              <a:rPr lang="en-US" sz="2800" b="1" dirty="0"/>
            </a:br>
            <a:r>
              <a:rPr lang="en-US" sz="2800" b="1" dirty="0"/>
              <a:t>27.07.2023</a:t>
            </a:r>
          </a:p>
          <a:p>
            <a:pPr algn="l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B149 AWS &amp; DevOps</a:t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B146 Cyber Security</a:t>
            </a:r>
            <a:endParaRPr lang="en-US" sz="2200" dirty="0"/>
          </a:p>
          <a:p>
            <a:pPr algn="l"/>
            <a:endParaRPr lang="en-TR" sz="2200" dirty="0"/>
          </a:p>
        </p:txBody>
      </p:sp>
      <p:pic>
        <p:nvPicPr>
          <p:cNvPr id="16" name="Picture 3" descr="A colorful light bulb with business icons">
            <a:extLst>
              <a:ext uri="{FF2B5EF4-FFF2-40B4-BE49-F238E27FC236}">
                <a16:creationId xmlns:a16="http://schemas.microsoft.com/office/drawing/2014/main" id="{225EE30B-71B7-236B-E02F-D7A3C2383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26093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pic>
        <p:nvPicPr>
          <p:cNvPr id="1030" name="Picture 6" descr="Institutional | Techpro Education">
            <a:extLst>
              <a:ext uri="{FF2B5EF4-FFF2-40B4-BE49-F238E27FC236}">
                <a16:creationId xmlns:a16="http://schemas.microsoft.com/office/drawing/2014/main" id="{FC920835-2593-77EA-3C70-51EB4577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07" y="685799"/>
            <a:ext cx="1941969" cy="9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224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Bugün ne yapıyoruz?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SUBQUERIES</a:t>
            </a:r>
          </a:p>
        </p:txBody>
      </p:sp>
      <p:pic>
        <p:nvPicPr>
          <p:cNvPr id="1026" name="Picture 2" descr="Has the time finally come for PostgreSQL? | ZDNET">
            <a:extLst>
              <a:ext uri="{FF2B5EF4-FFF2-40B4-BE49-F238E27FC236}">
                <a16:creationId xmlns:a16="http://schemas.microsoft.com/office/drawing/2014/main" id="{7BC548F1-2AB1-449D-5118-8F42CCB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16" y="2934667"/>
            <a:ext cx="3769569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807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AB7009-1FFC-8AE5-86E3-081C61B2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7" y="1690688"/>
            <a:ext cx="10873774" cy="40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7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26F09E-0233-4D0A-C9F9-533A0998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41" y="1527521"/>
            <a:ext cx="10543032" cy="47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C7FBD-5D73-7FD7-A19B-2096207FD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15" y="1457373"/>
            <a:ext cx="10778477" cy="47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37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B58FFC-6259-D329-EADD-07298C0F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67" y="1502311"/>
            <a:ext cx="10677769" cy="49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F6E42-575A-E637-A2D0-B123C9E3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84" y="1597896"/>
            <a:ext cx="10543031" cy="48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5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Faydaları Nelerdir?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873792" cy="420638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sz="3700" dirty="0" err="1"/>
              <a:t>Yuksek</a:t>
            </a:r>
            <a:r>
              <a:rPr lang="en-US" sz="3700" dirty="0"/>
              <a:t> </a:t>
            </a:r>
            <a:r>
              <a:rPr lang="en-US" sz="3700" dirty="0" err="1"/>
              <a:t>miktarda</a:t>
            </a:r>
            <a:r>
              <a:rPr lang="en-US" sz="3700" dirty="0"/>
              <a:t> bilgi </a:t>
            </a:r>
            <a:r>
              <a:rPr lang="en-US" sz="3700" dirty="0" err="1"/>
              <a:t>depolanabilir</a:t>
            </a:r>
            <a:endParaRPr lang="en-US" sz="3700" dirty="0"/>
          </a:p>
          <a:p>
            <a:pPr lvl="1"/>
            <a:r>
              <a:rPr lang="en-US" sz="3500" dirty="0" err="1"/>
              <a:t>Olusturma</a:t>
            </a:r>
            <a:r>
              <a:rPr lang="en-US" sz="3500" dirty="0"/>
              <a:t>, Okuma, </a:t>
            </a:r>
            <a:r>
              <a:rPr lang="en-US" sz="3500" dirty="0" err="1"/>
              <a:t>Değiştirme</a:t>
            </a:r>
            <a:r>
              <a:rPr lang="en-US" sz="3500" dirty="0"/>
              <a:t> ve Silme </a:t>
            </a:r>
            <a:r>
              <a:rPr lang="en-US" sz="3500" dirty="0" err="1"/>
              <a:t>kolaylığı</a:t>
            </a:r>
            <a:br>
              <a:rPr lang="en-US" sz="3500" dirty="0"/>
            </a:br>
            <a:r>
              <a:rPr lang="en-US" sz="3500" b="1" dirty="0">
                <a:solidFill>
                  <a:srgbClr val="FF0000"/>
                </a:solidFill>
              </a:rPr>
              <a:t>C</a:t>
            </a:r>
            <a:r>
              <a:rPr lang="en-US" sz="3500" b="1" dirty="0"/>
              <a:t>reate, </a:t>
            </a:r>
            <a:r>
              <a:rPr lang="en-US" sz="3500" b="1" dirty="0">
                <a:solidFill>
                  <a:srgbClr val="FF0000"/>
                </a:solidFill>
              </a:rPr>
              <a:t>R</a:t>
            </a:r>
            <a:r>
              <a:rPr lang="en-US" sz="3500" b="1" dirty="0"/>
              <a:t>ead, </a:t>
            </a:r>
            <a:r>
              <a:rPr lang="en-US" sz="3500" b="1" dirty="0">
                <a:solidFill>
                  <a:srgbClr val="FF0000"/>
                </a:solidFill>
              </a:rPr>
              <a:t>U</a:t>
            </a:r>
            <a:r>
              <a:rPr lang="en-US" sz="3500" b="1" dirty="0"/>
              <a:t>pdate, </a:t>
            </a:r>
            <a:r>
              <a:rPr lang="en-US" sz="3500" b="1" dirty="0">
                <a:solidFill>
                  <a:srgbClr val="FF0000"/>
                </a:solidFill>
              </a:rPr>
              <a:t>D</a:t>
            </a:r>
            <a:r>
              <a:rPr lang="en-US" sz="3500" b="1" dirty="0"/>
              <a:t>elete </a:t>
            </a:r>
            <a:r>
              <a:rPr lang="en-US" sz="3500" b="1" dirty="0">
                <a:highlight>
                  <a:srgbClr val="FFFF00"/>
                </a:highlight>
              </a:rPr>
              <a:t>(CRUD)</a:t>
            </a:r>
          </a:p>
          <a:p>
            <a:pPr algn="just"/>
            <a:endParaRPr lang="en-US" sz="3700" dirty="0"/>
          </a:p>
          <a:p>
            <a:pPr algn="just"/>
            <a:r>
              <a:rPr lang="en-US" sz="3700" dirty="0"/>
              <a:t>Veri </a:t>
            </a:r>
            <a:r>
              <a:rPr lang="en-US" sz="3700" dirty="0" err="1"/>
              <a:t>girişin</a:t>
            </a:r>
            <a:r>
              <a:rPr lang="en-US" sz="3700" dirty="0"/>
              <a:t> </a:t>
            </a:r>
            <a:r>
              <a:rPr lang="en-US" sz="3700" dirty="0" err="1"/>
              <a:t>kolay</a:t>
            </a:r>
            <a:r>
              <a:rPr lang="en-US" sz="3700" dirty="0"/>
              <a:t> ve </a:t>
            </a:r>
            <a:r>
              <a:rPr lang="en-US" sz="3700" dirty="0" err="1"/>
              <a:t>kontrollü</a:t>
            </a:r>
            <a:r>
              <a:rPr lang="en-US" sz="3700" dirty="0"/>
              <a:t> olması</a:t>
            </a:r>
          </a:p>
          <a:p>
            <a:pPr algn="just"/>
            <a:endParaRPr lang="en-US" sz="3700" dirty="0"/>
          </a:p>
          <a:p>
            <a:pPr algn="just"/>
            <a:r>
              <a:rPr lang="en-US" sz="3700" dirty="0" err="1"/>
              <a:t>Dataya</a:t>
            </a:r>
            <a:r>
              <a:rPr lang="en-US" sz="3700" dirty="0"/>
              <a:t> </a:t>
            </a:r>
            <a:r>
              <a:rPr lang="en-US" sz="3700" dirty="0" err="1"/>
              <a:t>ulaşım</a:t>
            </a:r>
            <a:r>
              <a:rPr lang="en-US" sz="3700" dirty="0"/>
              <a:t> </a:t>
            </a:r>
            <a:r>
              <a:rPr lang="en-US" sz="3700" dirty="0" err="1"/>
              <a:t>kolaylığı</a:t>
            </a:r>
            <a:endParaRPr lang="en-US" sz="3700" dirty="0"/>
          </a:p>
          <a:p>
            <a:pPr algn="just"/>
            <a:endParaRPr lang="en-US" sz="3700" dirty="0"/>
          </a:p>
          <a:p>
            <a:pPr algn="just"/>
            <a:r>
              <a:rPr lang="en-US" sz="3700" dirty="0"/>
              <a:t>Güvenlik</a:t>
            </a:r>
          </a:p>
          <a:p>
            <a:pPr algn="just"/>
            <a:endParaRPr lang="en-US" sz="3700" dirty="0"/>
          </a:p>
          <a:p>
            <a:pPr algn="just"/>
            <a:endParaRPr lang="en-US" sz="3700" dirty="0"/>
          </a:p>
        </p:txBody>
      </p:sp>
      <p:pic>
        <p:nvPicPr>
          <p:cNvPr id="7" name="Picture 4" descr="Global IT - Database Çözümleri">
            <a:extLst>
              <a:ext uri="{FF2B5EF4-FFF2-40B4-BE49-F238E27FC236}">
                <a16:creationId xmlns:a16="http://schemas.microsoft.com/office/drawing/2014/main" id="{5FF34166-83D2-5DB0-384A-38EE59EB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509" y="1551574"/>
            <a:ext cx="5255865" cy="404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63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F8D5E-CFFD-0E5E-3E9F-07151F74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3" y="1417906"/>
            <a:ext cx="10679036" cy="45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34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SUBQUERIES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2CA30-9E3B-DCC0-3BC0-72DE7B1B0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4" y="1690688"/>
            <a:ext cx="11218542" cy="431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4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EXISTS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4DF655-9508-589C-C8FB-B9428FD1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97" y="1528688"/>
            <a:ext cx="9915606" cy="41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430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g1971b6de4b7_0_186"/>
          <p:cNvGrpSpPr/>
          <p:nvPr/>
        </p:nvGrpSpPr>
        <p:grpSpPr>
          <a:xfrm>
            <a:off x="-38739" y="-6111"/>
            <a:ext cx="12269550" cy="7198550"/>
            <a:chOff x="0" y="0"/>
            <a:chExt cx="24539100" cy="14397100"/>
          </a:xfrm>
        </p:grpSpPr>
        <p:pic>
          <p:nvPicPr>
            <p:cNvPr id="455" name="Google Shape;455;g1971b6de4b7_0_186" descr="BATCH (5).png"/>
            <p:cNvPicPr preferRelativeResize="0"/>
            <p:nvPr/>
          </p:nvPicPr>
          <p:blipFill rotWithShape="1">
            <a:blip r:embed="rId3">
              <a:alphaModFix/>
            </a:blip>
            <a:srcRect l="19" r="19"/>
            <a:stretch/>
          </p:blipFill>
          <p:spPr>
            <a:xfrm>
              <a:off x="0" y="0"/>
              <a:ext cx="24538954" cy="13808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1971b6de4b7_0_186"/>
            <p:cNvSpPr/>
            <p:nvPr/>
          </p:nvSpPr>
          <p:spPr>
            <a:xfrm>
              <a:off x="0" y="13885000"/>
              <a:ext cx="245391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tr-TR" sz="9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Caption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1971b6de4b7_0_186"/>
          <p:cNvSpPr txBox="1"/>
          <p:nvPr/>
        </p:nvSpPr>
        <p:spPr>
          <a:xfrm>
            <a:off x="4969961" y="2046899"/>
            <a:ext cx="6670500" cy="66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Noto Sans"/>
              <a:buNone/>
            </a:pPr>
            <a:r>
              <a:rPr lang="tr-TR" sz="370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146 - 149</a:t>
            </a:r>
            <a:endParaRPr sz="3700" b="0" i="0" u="none" strike="noStrike" cap="none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g1971b6de4b7_0_186"/>
          <p:cNvSpPr txBox="1"/>
          <p:nvPr/>
        </p:nvSpPr>
        <p:spPr>
          <a:xfrm>
            <a:off x="5042805" y="2698772"/>
            <a:ext cx="65976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Font typeface="Noto Sans"/>
              <a:buNone/>
            </a:pPr>
            <a:r>
              <a:rPr lang="tr-TR" sz="38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971b6de4b7_0_186"/>
          <p:cNvSpPr/>
          <p:nvPr/>
        </p:nvSpPr>
        <p:spPr>
          <a:xfrm>
            <a:off x="2547501" y="5303734"/>
            <a:ext cx="7851600" cy="5193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ZOOM GİRİŞLERİNİZİ LÜTFEN </a:t>
            </a:r>
            <a:r>
              <a:rPr lang="tr-T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LMS</a:t>
            </a:r>
            <a:r>
              <a:rPr lang="tr-T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SİSTEMİ ÜZERİNDEN YAPINIZ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971b6de4b7_0_186"/>
          <p:cNvSpPr txBox="1"/>
          <p:nvPr/>
        </p:nvSpPr>
        <p:spPr>
          <a:xfrm>
            <a:off x="5042806" y="3341916"/>
            <a:ext cx="50010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28</a:t>
            </a:r>
            <a:r>
              <a:rPr lang="tr-TR" sz="4000" b="0" i="0" u="none" strike="noStrike" cap="none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.07.2023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971b6de4b7_0_186"/>
          <p:cNvSpPr txBox="1"/>
          <p:nvPr/>
        </p:nvSpPr>
        <p:spPr>
          <a:xfrm>
            <a:off x="4969950" y="3910000"/>
            <a:ext cx="6670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"/>
              <a:buNone/>
            </a:pPr>
            <a:r>
              <a:rPr lang="tr-TR" sz="4000" b="1" dirty="0">
                <a:solidFill>
                  <a:srgbClr val="7911F8"/>
                </a:solidFill>
                <a:latin typeface="Montserrat"/>
                <a:ea typeface="Montserrat"/>
                <a:cs typeface="Montserrat"/>
                <a:sym typeface="Montserrat"/>
              </a:rPr>
              <a:t>SQL - 5</a:t>
            </a:r>
            <a:endParaRPr sz="4000" b="1" i="0" u="none" strike="noStrike" cap="none" dirty="0">
              <a:solidFill>
                <a:srgbClr val="7911F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327251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738B-027B-A246-F4A7-201E7F4C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319" y="576263"/>
            <a:ext cx="5054196" cy="2967606"/>
          </a:xfrm>
        </p:spPr>
        <p:txBody>
          <a:bodyPr anchor="b">
            <a:normAutofit/>
          </a:bodyPr>
          <a:lstStyle/>
          <a:p>
            <a:pPr algn="l"/>
            <a:r>
              <a:rPr lang="en-TR" sz="6600" dirty="0">
                <a:solidFill>
                  <a:srgbClr val="C00000"/>
                </a:solidFill>
              </a:rPr>
              <a:t>PostgreSQL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5582A-A49F-2033-70C2-DB99A372C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9319" y="3764975"/>
            <a:ext cx="5054196" cy="2192683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5. Ders</a:t>
            </a:r>
            <a:br>
              <a:rPr lang="en-US" sz="2800" b="1" dirty="0"/>
            </a:br>
            <a:r>
              <a:rPr lang="en-US" sz="2800" b="1" dirty="0"/>
              <a:t>28.07.2023</a:t>
            </a:r>
          </a:p>
          <a:p>
            <a:pPr algn="l"/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B149 AWS &amp; DevOps</a:t>
            </a:r>
            <a:b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B146 Cyber Security</a:t>
            </a:r>
            <a:endParaRPr lang="en-US" sz="2200" dirty="0"/>
          </a:p>
          <a:p>
            <a:pPr algn="l"/>
            <a:endParaRPr lang="en-TR" sz="2200" dirty="0"/>
          </a:p>
        </p:txBody>
      </p:sp>
      <p:pic>
        <p:nvPicPr>
          <p:cNvPr id="16" name="Picture 3" descr="A colorful light bulb with business icons">
            <a:extLst>
              <a:ext uri="{FF2B5EF4-FFF2-40B4-BE49-F238E27FC236}">
                <a16:creationId xmlns:a16="http://schemas.microsoft.com/office/drawing/2014/main" id="{225EE30B-71B7-236B-E02F-D7A3C2383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08" r="26093" b="1"/>
          <a:stretch/>
        </p:blipFill>
        <p:spPr>
          <a:xfrm>
            <a:off x="-6472" y="10"/>
            <a:ext cx="5486394" cy="6857982"/>
          </a:xfrm>
          <a:prstGeom prst="rect">
            <a:avLst/>
          </a:prstGeom>
        </p:spPr>
      </p:pic>
      <p:pic>
        <p:nvPicPr>
          <p:cNvPr id="1030" name="Picture 6" descr="Institutional | Techpro Education">
            <a:extLst>
              <a:ext uri="{FF2B5EF4-FFF2-40B4-BE49-F238E27FC236}">
                <a16:creationId xmlns:a16="http://schemas.microsoft.com/office/drawing/2014/main" id="{FC920835-2593-77EA-3C70-51EB4577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707" y="685799"/>
            <a:ext cx="1941969" cy="9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125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Bugün ne yapıyoruz?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SUBQUERIES</a:t>
            </a:r>
          </a:p>
        </p:txBody>
      </p:sp>
      <p:pic>
        <p:nvPicPr>
          <p:cNvPr id="1026" name="Picture 2" descr="Has the time finally come for PostgreSQL? | ZDNET">
            <a:extLst>
              <a:ext uri="{FF2B5EF4-FFF2-40B4-BE49-F238E27FC236}">
                <a16:creationId xmlns:a16="http://schemas.microsoft.com/office/drawing/2014/main" id="{7BC548F1-2AB1-449D-5118-8F42CCBAD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316" y="2934667"/>
            <a:ext cx="3769569" cy="28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998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UPDATE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FE9BE-E505-3244-F1DF-2BB4712A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28" y="1563006"/>
            <a:ext cx="10891158" cy="47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59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UPDATE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222141-D5D5-F0E4-069A-7A5090B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3" y="1690687"/>
            <a:ext cx="11191713" cy="43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35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ORDER BY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127CD-F474-4F7E-AA24-2AC92B4F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2" y="1485228"/>
            <a:ext cx="10895076" cy="48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74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ORDER BY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F55BE3-972C-BB45-4373-567BEE4F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23" y="1631956"/>
            <a:ext cx="8980954" cy="46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1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Veritabanı Yönetim Sistemi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Yazılımcılar Dünyası: 6.Veritabanı Sistemleri">
            <a:extLst>
              <a:ext uri="{FF2B5EF4-FFF2-40B4-BE49-F238E27FC236}">
                <a16:creationId xmlns:a16="http://schemas.microsoft.com/office/drawing/2014/main" id="{BBD09BAF-352A-FE84-F061-0E47F491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669906"/>
            <a:ext cx="68199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5911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ORDER BY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DF0CC-C56B-1951-F765-6BC246F2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64" y="1408431"/>
            <a:ext cx="9661072" cy="48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11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UNION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E09D44-F4AC-FEED-4E8C-14D5E02D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90" y="1360713"/>
            <a:ext cx="10405220" cy="47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2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UNION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4D904-4BFC-4F37-8CB4-5A67F7F07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19" y="1877504"/>
            <a:ext cx="11445243" cy="35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46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UNION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6BFAF1-0899-86BE-96E7-4362704A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0" y="1877504"/>
            <a:ext cx="11239019" cy="36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5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LIKE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DF919-81F1-B7C9-A118-8D8F4DD87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8" y="1478416"/>
            <a:ext cx="10715463" cy="46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1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5400" dirty="0"/>
              <a:t>NOT LIKE</a:t>
            </a:r>
            <a:endParaRPr lang="en-TR" b="1" dirty="0"/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6ACA9-6882-8AA2-1741-59167663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52" y="1576387"/>
            <a:ext cx="8956296" cy="441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3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CED-E2F4-5AF6-37CF-35D1887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DataBase</a:t>
            </a:r>
            <a:r>
              <a:rPr lang="en-US" b="1" dirty="0"/>
              <a:t> Management System (DBMS)</a:t>
            </a:r>
          </a:p>
        </p:txBody>
      </p:sp>
      <p:pic>
        <p:nvPicPr>
          <p:cNvPr id="4" name="Picture 4" descr="Techpro Education | Online It Courses &amp; Bootcamps">
            <a:extLst>
              <a:ext uri="{FF2B5EF4-FFF2-40B4-BE49-F238E27FC236}">
                <a16:creationId xmlns:a16="http://schemas.microsoft.com/office/drawing/2014/main" id="{E33B55B5-34C1-9987-660E-4BF674EB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81" y="551941"/>
            <a:ext cx="5754117" cy="575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725C-CB06-63E9-488B-11108EB66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7388350" cy="4480433"/>
          </a:xfrm>
        </p:spPr>
        <p:txBody>
          <a:bodyPr>
            <a:normAutofit/>
          </a:bodyPr>
          <a:lstStyle/>
          <a:p>
            <a:pPr algn="just"/>
            <a:r>
              <a:rPr lang="en-US" sz="2800" dirty="0" err="1">
                <a:solidFill>
                  <a:schemeClr val="tx1"/>
                </a:solidFill>
              </a:rPr>
              <a:t>Veritabanlarını</a:t>
            </a:r>
            <a:r>
              <a:rPr lang="en-US" sz="2800" dirty="0">
                <a:solidFill>
                  <a:schemeClr val="tx1"/>
                </a:solidFill>
              </a:rPr>
              <a:t> yönetmek, kullanmak, </a:t>
            </a:r>
            <a:r>
              <a:rPr lang="en-US" sz="2800" dirty="0" err="1">
                <a:solidFill>
                  <a:schemeClr val="tx1"/>
                </a:solidFill>
              </a:rPr>
              <a:t>geliştirmek</a:t>
            </a:r>
            <a:r>
              <a:rPr lang="en-US" sz="2800" dirty="0">
                <a:solidFill>
                  <a:schemeClr val="tx1"/>
                </a:solidFill>
              </a:rPr>
              <a:t> ve </a:t>
            </a:r>
            <a:r>
              <a:rPr lang="en-US" sz="2800" dirty="0" err="1">
                <a:solidFill>
                  <a:schemeClr val="tx1"/>
                </a:solidFill>
              </a:rPr>
              <a:t>bakımını</a:t>
            </a:r>
            <a:r>
              <a:rPr lang="en-US" sz="2800" dirty="0">
                <a:solidFill>
                  <a:schemeClr val="tx1"/>
                </a:solidFill>
              </a:rPr>
              <a:t> yapmak için kullanılan </a:t>
            </a:r>
            <a:r>
              <a:rPr lang="en-US" sz="2800" dirty="0" err="1">
                <a:solidFill>
                  <a:schemeClr val="tx1"/>
                </a:solidFill>
              </a:rPr>
              <a:t>yazılımlardır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800" dirty="0"/>
              <a:t>Database’ e </a:t>
            </a:r>
            <a:r>
              <a:rPr lang="en-US" sz="2800" dirty="0" err="1"/>
              <a:t>erişimi</a:t>
            </a:r>
            <a:r>
              <a:rPr lang="en-US" sz="2800" dirty="0"/>
              <a:t> </a:t>
            </a:r>
            <a:r>
              <a:rPr lang="en-US" sz="2800" dirty="0" err="1"/>
              <a:t>düzenler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Create, Read, Update, Delete </a:t>
            </a:r>
            <a:r>
              <a:rPr lang="en-US" sz="2800" dirty="0" err="1"/>
              <a:t>işlemlerini</a:t>
            </a:r>
            <a:r>
              <a:rPr lang="en-US" sz="2800" dirty="0"/>
              <a:t> </a:t>
            </a:r>
            <a:r>
              <a:rPr lang="en-US" sz="2800" dirty="0" err="1"/>
              <a:t>düzenler</a:t>
            </a:r>
            <a:r>
              <a:rPr lang="en-US" sz="2800" dirty="0"/>
              <a:t>.</a:t>
            </a:r>
          </a:p>
          <a:p>
            <a:pPr algn="just"/>
            <a:r>
              <a:rPr lang="en-US" sz="2800" dirty="0"/>
              <a:t>Data </a:t>
            </a:r>
            <a:r>
              <a:rPr lang="en-US" sz="2800" dirty="0" err="1"/>
              <a:t>güvenliğini</a:t>
            </a:r>
            <a:r>
              <a:rPr lang="en-US" sz="2800" dirty="0"/>
              <a:t> sağlar.</a:t>
            </a:r>
          </a:p>
          <a:p>
            <a:pPr algn="just"/>
            <a:r>
              <a:rPr lang="en-US" sz="2800" dirty="0" err="1"/>
              <a:t>Formlar</a:t>
            </a:r>
            <a:r>
              <a:rPr lang="en-US" sz="2800" dirty="0"/>
              <a:t> oluşturur ve </a:t>
            </a:r>
            <a:r>
              <a:rPr lang="en-US" sz="2800" dirty="0" err="1"/>
              <a:t>formları</a:t>
            </a:r>
            <a:r>
              <a:rPr lang="en-US" sz="2800" dirty="0"/>
              <a:t> işler.</a:t>
            </a:r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42C8D925-2D14-F45E-7DD0-91C125F5D61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0180" y="2563321"/>
            <a:ext cx="3965993" cy="29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59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Facet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{5920BD56-290E-2745-8BDA-334E6347C1C8}tf10001060</Template>
  <TotalTime>2580</TotalTime>
  <Words>2936</Words>
  <Application>Microsoft Macintosh PowerPoint</Application>
  <PresentationFormat>Widescreen</PresentationFormat>
  <Paragraphs>524</Paragraphs>
  <Slides>85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Arial</vt:lpstr>
      <vt:lpstr>Calibri</vt:lpstr>
      <vt:lpstr>Century Gothic</vt:lpstr>
      <vt:lpstr>Dante</vt:lpstr>
      <vt:lpstr>Dante (Headings)2</vt:lpstr>
      <vt:lpstr>Helvetica Neue Medium</vt:lpstr>
      <vt:lpstr>Menlo</vt:lpstr>
      <vt:lpstr>Montserrat</vt:lpstr>
      <vt:lpstr>Noto Sans</vt:lpstr>
      <vt:lpstr>Times New Roman</vt:lpstr>
      <vt:lpstr>Wingdings 2</vt:lpstr>
      <vt:lpstr>OffsetVTI</vt:lpstr>
      <vt:lpstr>PowerPoint Presentation</vt:lpstr>
      <vt:lpstr>PostgreSQL</vt:lpstr>
      <vt:lpstr>Bugün ne yapıyoruz?</vt:lpstr>
      <vt:lpstr>SQL Nedir?</vt:lpstr>
      <vt:lpstr>Veritabanı (Database)</vt:lpstr>
      <vt:lpstr>Database</vt:lpstr>
      <vt:lpstr>Database Faydaları Nelerdir?</vt:lpstr>
      <vt:lpstr>Veritabanı Yönetim Sistemi</vt:lpstr>
      <vt:lpstr>DataBase Management System (DBMS)</vt:lpstr>
      <vt:lpstr>Tablo (Table)</vt:lpstr>
      <vt:lpstr>İlişkisel DB Yönetim Sistemi (RDBMS)</vt:lpstr>
      <vt:lpstr>İlişkisel DB Yönetim Sistemi (RDBMS)</vt:lpstr>
      <vt:lpstr>SQL vs NoSQL</vt:lpstr>
      <vt:lpstr>Summary</vt:lpstr>
      <vt:lpstr>SQL Komutları</vt:lpstr>
      <vt:lpstr>SQL Komutları</vt:lpstr>
      <vt:lpstr>Primary Key</vt:lpstr>
      <vt:lpstr>Primary Key</vt:lpstr>
      <vt:lpstr>Foreign Key</vt:lpstr>
      <vt:lpstr>Foreign Key</vt:lpstr>
      <vt:lpstr>Composite Key</vt:lpstr>
      <vt:lpstr>One to One Relation</vt:lpstr>
      <vt:lpstr>One to Many Relation</vt:lpstr>
      <vt:lpstr>Many to Many Relation</vt:lpstr>
      <vt:lpstr>SQL Data Types (String)</vt:lpstr>
      <vt:lpstr>SQL Data Types (Numeric)</vt:lpstr>
      <vt:lpstr>SQL Data Types (Numeric)</vt:lpstr>
      <vt:lpstr>SQL Data Types (Date)</vt:lpstr>
      <vt:lpstr>Summary</vt:lpstr>
      <vt:lpstr>En Popüler RDBMS</vt:lpstr>
      <vt:lpstr>En Popüler RDBMS</vt:lpstr>
      <vt:lpstr>PostgreSQL Kurulum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Veritabanı İşlemleri</vt:lpstr>
      <vt:lpstr>PowerPoint Presentation</vt:lpstr>
      <vt:lpstr>PostgreSQL</vt:lpstr>
      <vt:lpstr>Bugün ne yapıyoruz?</vt:lpstr>
      <vt:lpstr>Constraint</vt:lpstr>
      <vt:lpstr>UNIQUE</vt:lpstr>
      <vt:lpstr>NOT NULL</vt:lpstr>
      <vt:lpstr>PRIMARY KEY</vt:lpstr>
      <vt:lpstr>Primary Key</vt:lpstr>
      <vt:lpstr>FOREIGN KEY</vt:lpstr>
      <vt:lpstr>CHECK</vt:lpstr>
      <vt:lpstr>PowerPoint Presentation</vt:lpstr>
      <vt:lpstr>PostgreSQL</vt:lpstr>
      <vt:lpstr>Bugün ne yapıyoruz?</vt:lpstr>
      <vt:lpstr>WHERE</vt:lpstr>
      <vt:lpstr>WHERE Mantıksal Operatörler</vt:lpstr>
      <vt:lpstr>DELETE WHERE</vt:lpstr>
      <vt:lpstr>TRUNCATE</vt:lpstr>
      <vt:lpstr>DROP</vt:lpstr>
      <vt:lpstr>AGGREGATE</vt:lpstr>
      <vt:lpstr>PowerPoint Presentation</vt:lpstr>
      <vt:lpstr>PostgreSQL</vt:lpstr>
      <vt:lpstr>Bugün ne yapıyoruz?</vt:lpstr>
      <vt:lpstr>SUBQUERIES</vt:lpstr>
      <vt:lpstr>SUBQUERIES</vt:lpstr>
      <vt:lpstr>SUBQUERIES</vt:lpstr>
      <vt:lpstr>SUBQUERIES</vt:lpstr>
      <vt:lpstr>SUBQUERIES</vt:lpstr>
      <vt:lpstr>SUBQUERIES</vt:lpstr>
      <vt:lpstr>SUBQUERIES</vt:lpstr>
      <vt:lpstr>EXISTS</vt:lpstr>
      <vt:lpstr>PowerPoint Presentation</vt:lpstr>
      <vt:lpstr>PostgreSQL</vt:lpstr>
      <vt:lpstr>Bugün ne yapıyoruz?</vt:lpstr>
      <vt:lpstr>UPDATE</vt:lpstr>
      <vt:lpstr>UPDATE</vt:lpstr>
      <vt:lpstr>ORDER BY</vt:lpstr>
      <vt:lpstr>ORDER BY</vt:lpstr>
      <vt:lpstr>ORDER BY</vt:lpstr>
      <vt:lpstr>UNION</vt:lpstr>
      <vt:lpstr>UNION</vt:lpstr>
      <vt:lpstr>UNION</vt:lpstr>
      <vt:lpstr>LIKE</vt:lpstr>
      <vt:lpstr>NOT 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SDLC Software  Development Life  Cycle</dc:title>
  <dc:creator>Mehmet Sungur</dc:creator>
  <cp:lastModifiedBy>Mehmet Sungur</cp:lastModifiedBy>
  <cp:revision>117</cp:revision>
  <dcterms:created xsi:type="dcterms:W3CDTF">2023-07-02T12:48:45Z</dcterms:created>
  <dcterms:modified xsi:type="dcterms:W3CDTF">2023-07-28T05:19:13Z</dcterms:modified>
</cp:coreProperties>
</file>